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handoutMasterIdLst>
    <p:handoutMasterId r:id="rId58"/>
  </p:handoutMasterIdLst>
  <p:sldIdLst>
    <p:sldId id="264" r:id="rId2"/>
    <p:sldId id="276"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9" r:id="rId40"/>
    <p:sldId id="324" r:id="rId41"/>
    <p:sldId id="318" r:id="rId42"/>
    <p:sldId id="320" r:id="rId43"/>
    <p:sldId id="321" r:id="rId44"/>
    <p:sldId id="322" r:id="rId45"/>
    <p:sldId id="325" r:id="rId46"/>
    <p:sldId id="326" r:id="rId47"/>
    <p:sldId id="327" r:id="rId48"/>
    <p:sldId id="328" r:id="rId49"/>
    <p:sldId id="329" r:id="rId50"/>
    <p:sldId id="330" r:id="rId51"/>
    <p:sldId id="331" r:id="rId52"/>
    <p:sldId id="332" r:id="rId53"/>
    <p:sldId id="333" r:id="rId54"/>
    <p:sldId id="334" r:id="rId55"/>
    <p:sldId id="335" r:id="rId5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21-09-2020" id="{6B17B272-498A-41A6-88C8-A047DBD7F834}">
          <p14:sldIdLst>
            <p14:sldId id="264"/>
            <p14:sldId id="276"/>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Lst>
        </p14:section>
        <p14:section name="22-09-2020" id="{569C6862-B012-4CF1-8D09-D7F29D0393CA}">
          <p14:sldIdLst>
            <p14:sldId id="302"/>
            <p14:sldId id="303"/>
            <p14:sldId id="304"/>
            <p14:sldId id="305"/>
            <p14:sldId id="306"/>
            <p14:sldId id="307"/>
            <p14:sldId id="308"/>
            <p14:sldId id="309"/>
            <p14:sldId id="310"/>
            <p14:sldId id="311"/>
            <p14:sldId id="312"/>
            <p14:sldId id="313"/>
          </p14:sldIdLst>
        </p14:section>
        <p14:section name="23-09-2020" id="{C771D987-3A11-473B-A0B6-56E04C8C6B4E}">
          <p14:sldIdLst>
            <p14:sldId id="314"/>
            <p14:sldId id="315"/>
            <p14:sldId id="316"/>
            <p14:sldId id="317"/>
          </p14:sldIdLst>
        </p14:section>
        <p14:section name="28-09-2020" id="{1044640B-8FCC-4A7C-B1C1-D9D998AD7DC0}">
          <p14:sldIdLst>
            <p14:sldId id="319"/>
            <p14:sldId id="324"/>
            <p14:sldId id="318"/>
            <p14:sldId id="320"/>
            <p14:sldId id="321"/>
            <p14:sldId id="322"/>
          </p14:sldIdLst>
        </p14:section>
        <p14:section name="29-09-2020" id="{CA368D4C-DE70-4509-9C27-FD17E0C56557}">
          <p14:sldIdLst>
            <p14:sldId id="325"/>
            <p14:sldId id="326"/>
            <p14:sldId id="327"/>
            <p14:sldId id="328"/>
            <p14:sldId id="329"/>
            <p14:sldId id="330"/>
            <p14:sldId id="331"/>
            <p14:sldId id="332"/>
            <p14:sldId id="333"/>
            <p14:sldId id="334"/>
            <p14:sldId id="335"/>
          </p14:sldIdLst>
        </p14:section>
      </p14:sectionLst>
    </p:ex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80" autoAdjust="0"/>
  </p:normalViewPr>
  <p:slideViewPr>
    <p:cSldViewPr showGuides="1">
      <p:cViewPr varScale="1">
        <p:scale>
          <a:sx n="67" d="100"/>
          <a:sy n="67" d="100"/>
        </p:scale>
        <p:origin x="644" y="56"/>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1/16/2021</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1/16/2021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1/16/2021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1/16/2021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1/16/2021</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1/16/2021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1/16/2021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1/16/2021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1/16/2021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1/16/2021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1/16/2021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1/16/2021</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jf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f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scaffoldpole.com/tubular-scaffolding/"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scaffoldpole.com/suspended-scaffolding/"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caffoldpole.com/putlog/" TargetMode="External"/><Relationship Id="rId2" Type="http://schemas.openxmlformats.org/officeDocument/2006/relationships/hyperlink" Target="https://scaffoldpole.com/single-scaffolding/" TargetMode="Externa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scaffoldpole.com/cantilever-scaffolding/"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scaffoldpole.com/mobile-scaffolding/"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scaffoldpole.com/trestle-scaffolding/"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scaffoldpole.com/aerial-lift/"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OF FORMWORK AND CONSTRUCTION SAFETY</a:t>
            </a:r>
          </a:p>
        </p:txBody>
      </p:sp>
      <p:sp>
        <p:nvSpPr>
          <p:cNvPr id="3" name="Subtitle 2"/>
          <p:cNvSpPr>
            <a:spLocks noGrp="1"/>
          </p:cNvSpPr>
          <p:nvPr>
            <p:ph type="subTitle" idx="1"/>
          </p:nvPr>
        </p:nvSpPr>
        <p:spPr/>
        <p:txBody>
          <a:bodyPr/>
          <a:lstStyle/>
          <a:p>
            <a:r>
              <a:rPr lang="en-US" dirty="0"/>
              <a:t>UNIT -1 </a:t>
            </a:r>
          </a:p>
          <a:p>
            <a:r>
              <a:rPr lang="en-US" dirty="0"/>
              <a:t>INTRODUCTION</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1351-7342-4E9E-8765-705C61AD1486}"/>
              </a:ext>
            </a:extLst>
          </p:cNvPr>
          <p:cNvSpPr>
            <a:spLocks noGrp="1"/>
          </p:cNvSpPr>
          <p:nvPr>
            <p:ph type="title"/>
          </p:nvPr>
        </p:nvSpPr>
        <p:spPr/>
        <p:txBody>
          <a:bodyPr/>
          <a:lstStyle/>
          <a:p>
            <a:r>
              <a:rPr lang="en-IN" dirty="0"/>
              <a:t>Metal formwork</a:t>
            </a:r>
          </a:p>
        </p:txBody>
      </p:sp>
      <p:pic>
        <p:nvPicPr>
          <p:cNvPr id="6" name="Content Placeholder 5">
            <a:extLst>
              <a:ext uri="{FF2B5EF4-FFF2-40B4-BE49-F238E27FC236}">
                <a16:creationId xmlns:a16="http://schemas.microsoft.com/office/drawing/2014/main" id="{6B82104D-36EB-4261-AABF-E88D33B41D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8979" y="1916832"/>
            <a:ext cx="5095122" cy="3816423"/>
          </a:xfrm>
        </p:spPr>
      </p:pic>
      <p:pic>
        <p:nvPicPr>
          <p:cNvPr id="8" name="Content Placeholder 7">
            <a:extLst>
              <a:ext uri="{FF2B5EF4-FFF2-40B4-BE49-F238E27FC236}">
                <a16:creationId xmlns:a16="http://schemas.microsoft.com/office/drawing/2014/main" id="{E189955D-0517-4B44-9A48-B0BB0148CC1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94612" y="1645389"/>
            <a:ext cx="3600399" cy="4359307"/>
          </a:xfrm>
        </p:spPr>
      </p:pic>
    </p:spTree>
    <p:extLst>
      <p:ext uri="{BB962C8B-B14F-4D97-AF65-F5344CB8AC3E}">
        <p14:creationId xmlns:p14="http://schemas.microsoft.com/office/powerpoint/2010/main" val="198980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6B23-796B-4882-A90F-26ED360CA3C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E67D2ED4-D49D-43AF-B64E-4A73E24858C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3022" y="2636912"/>
            <a:ext cx="4546698" cy="2952328"/>
          </a:xfrm>
        </p:spPr>
      </p:pic>
      <p:pic>
        <p:nvPicPr>
          <p:cNvPr id="8" name="Content Placeholder 7">
            <a:extLst>
              <a:ext uri="{FF2B5EF4-FFF2-40B4-BE49-F238E27FC236}">
                <a16:creationId xmlns:a16="http://schemas.microsoft.com/office/drawing/2014/main" id="{188A928A-A1E3-4A75-8397-33E5E955DDE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1405" y="2276872"/>
            <a:ext cx="4634179" cy="3744416"/>
          </a:xfrm>
        </p:spPr>
      </p:pic>
    </p:spTree>
    <p:extLst>
      <p:ext uri="{BB962C8B-B14F-4D97-AF65-F5344CB8AC3E}">
        <p14:creationId xmlns:p14="http://schemas.microsoft.com/office/powerpoint/2010/main" val="212048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D961-DE45-4A73-AC50-2D5265C96BF0}"/>
              </a:ext>
            </a:extLst>
          </p:cNvPr>
          <p:cNvSpPr>
            <a:spLocks noGrp="1"/>
          </p:cNvSpPr>
          <p:nvPr>
            <p:ph type="title"/>
          </p:nvPr>
        </p:nvSpPr>
        <p:spPr/>
        <p:txBody>
          <a:bodyPr/>
          <a:lstStyle/>
          <a:p>
            <a:r>
              <a:rPr lang="en-IN" dirty="0"/>
              <a:t>Plastic formwork</a:t>
            </a:r>
          </a:p>
        </p:txBody>
      </p:sp>
      <p:pic>
        <p:nvPicPr>
          <p:cNvPr id="6" name="Content Placeholder 5">
            <a:extLst>
              <a:ext uri="{FF2B5EF4-FFF2-40B4-BE49-F238E27FC236}">
                <a16:creationId xmlns:a16="http://schemas.microsoft.com/office/drawing/2014/main" id="{DF23C8CB-9A7E-4C0E-B5FD-7201E7D830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7600" y="2384972"/>
            <a:ext cx="4976813" cy="3104056"/>
          </a:xfrm>
        </p:spPr>
      </p:pic>
      <p:pic>
        <p:nvPicPr>
          <p:cNvPr id="8" name="Content Placeholder 7">
            <a:extLst>
              <a:ext uri="{FF2B5EF4-FFF2-40B4-BE49-F238E27FC236}">
                <a16:creationId xmlns:a16="http://schemas.microsoft.com/office/drawing/2014/main" id="{ECEB7AF0-27C2-4D2A-B835-8A19C2D96C1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7613" y="2070695"/>
            <a:ext cx="4976812" cy="3732609"/>
          </a:xfrm>
        </p:spPr>
      </p:pic>
    </p:spTree>
    <p:extLst>
      <p:ext uri="{BB962C8B-B14F-4D97-AF65-F5344CB8AC3E}">
        <p14:creationId xmlns:p14="http://schemas.microsoft.com/office/powerpoint/2010/main" val="129750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80E5-34F5-4147-BE3B-50925853406A}"/>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46DA0448-9B63-4D59-88C8-E47928AF4E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70806" y="1701800"/>
            <a:ext cx="4470400" cy="4470400"/>
          </a:xfrm>
        </p:spPr>
      </p:pic>
      <p:pic>
        <p:nvPicPr>
          <p:cNvPr id="8" name="Content Placeholder 7">
            <a:extLst>
              <a:ext uri="{FF2B5EF4-FFF2-40B4-BE49-F238E27FC236}">
                <a16:creationId xmlns:a16="http://schemas.microsoft.com/office/drawing/2014/main" id="{41ADF52F-81A0-4A2E-A3CB-3A880A23C238}"/>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97613" y="2933610"/>
            <a:ext cx="4976812" cy="2006779"/>
          </a:xfrm>
        </p:spPr>
      </p:pic>
    </p:spTree>
    <p:extLst>
      <p:ext uri="{BB962C8B-B14F-4D97-AF65-F5344CB8AC3E}">
        <p14:creationId xmlns:p14="http://schemas.microsoft.com/office/powerpoint/2010/main" val="71624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D1E7-3EE5-4EA9-AC65-DEEB748A7418}"/>
              </a:ext>
            </a:extLst>
          </p:cNvPr>
          <p:cNvSpPr>
            <a:spLocks noGrp="1"/>
          </p:cNvSpPr>
          <p:nvPr>
            <p:ph type="title"/>
          </p:nvPr>
        </p:nvSpPr>
        <p:spPr/>
        <p:txBody>
          <a:bodyPr/>
          <a:lstStyle/>
          <a:p>
            <a:r>
              <a:rPr lang="en-IN" dirty="0"/>
              <a:t>Insulating concrete form</a:t>
            </a:r>
          </a:p>
        </p:txBody>
      </p:sp>
      <p:pic>
        <p:nvPicPr>
          <p:cNvPr id="6" name="Content Placeholder 5">
            <a:extLst>
              <a:ext uri="{FF2B5EF4-FFF2-40B4-BE49-F238E27FC236}">
                <a16:creationId xmlns:a16="http://schemas.microsoft.com/office/drawing/2014/main" id="{1D6A9305-88E7-4022-A707-DA8F091DB80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94862" y="2132856"/>
            <a:ext cx="4869393" cy="3240360"/>
          </a:xfrm>
        </p:spPr>
      </p:pic>
      <p:pic>
        <p:nvPicPr>
          <p:cNvPr id="8" name="Content Placeholder 7">
            <a:extLst>
              <a:ext uri="{FF2B5EF4-FFF2-40B4-BE49-F238E27FC236}">
                <a16:creationId xmlns:a16="http://schemas.microsoft.com/office/drawing/2014/main" id="{EFA831FF-50CB-4647-81B9-430C4BC8F8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0819" y="1701800"/>
            <a:ext cx="4470400" cy="4470400"/>
          </a:xfrm>
        </p:spPr>
      </p:pic>
    </p:spTree>
    <p:extLst>
      <p:ext uri="{BB962C8B-B14F-4D97-AF65-F5344CB8AC3E}">
        <p14:creationId xmlns:p14="http://schemas.microsoft.com/office/powerpoint/2010/main" val="35024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13F9-5617-4C68-97C8-023B3FFABA7D}"/>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45AEC60-5A54-402B-B231-06FB0A3C62AA}"/>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17600" y="2070695"/>
            <a:ext cx="4976813" cy="3732609"/>
          </a:xfrm>
        </p:spPr>
      </p:pic>
      <p:pic>
        <p:nvPicPr>
          <p:cNvPr id="8" name="Content Placeholder 7">
            <a:extLst>
              <a:ext uri="{FF2B5EF4-FFF2-40B4-BE49-F238E27FC236}">
                <a16:creationId xmlns:a16="http://schemas.microsoft.com/office/drawing/2014/main" id="{18B3D49A-5B98-4D50-831A-6AED70C318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7613" y="2275425"/>
            <a:ext cx="4976812" cy="3323149"/>
          </a:xfrm>
        </p:spPr>
      </p:pic>
    </p:spTree>
    <p:extLst>
      <p:ext uri="{BB962C8B-B14F-4D97-AF65-F5344CB8AC3E}">
        <p14:creationId xmlns:p14="http://schemas.microsoft.com/office/powerpoint/2010/main" val="91033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D75D-613F-49DC-94B1-E4F4D6D511F5}"/>
              </a:ext>
            </a:extLst>
          </p:cNvPr>
          <p:cNvSpPr>
            <a:spLocks noGrp="1"/>
          </p:cNvSpPr>
          <p:nvPr>
            <p:ph type="title"/>
          </p:nvPr>
        </p:nvSpPr>
        <p:spPr>
          <a:xfrm>
            <a:off x="6958508" y="2730500"/>
            <a:ext cx="4977103" cy="1397000"/>
          </a:xfrm>
        </p:spPr>
        <p:txBody>
          <a:bodyPr>
            <a:normAutofit/>
          </a:bodyPr>
          <a:lstStyle/>
          <a:p>
            <a:r>
              <a:rPr lang="en-IN" dirty="0"/>
              <a:t>Based on the purpose</a:t>
            </a:r>
          </a:p>
        </p:txBody>
      </p:sp>
      <p:sp>
        <p:nvSpPr>
          <p:cNvPr id="3" name="Content Placeholder 2">
            <a:extLst>
              <a:ext uri="{FF2B5EF4-FFF2-40B4-BE49-F238E27FC236}">
                <a16:creationId xmlns:a16="http://schemas.microsoft.com/office/drawing/2014/main" id="{24D7323E-5247-4F25-88D0-F2B084E061C9}"/>
              </a:ext>
            </a:extLst>
          </p:cNvPr>
          <p:cNvSpPr>
            <a:spLocks noGrp="1"/>
          </p:cNvSpPr>
          <p:nvPr>
            <p:ph sz="half" idx="1"/>
          </p:nvPr>
        </p:nvSpPr>
        <p:spPr/>
        <p:txBody>
          <a:bodyPr/>
          <a:lstStyle/>
          <a:p>
            <a:r>
              <a:rPr lang="en-IN" dirty="0"/>
              <a:t>Column formwork</a:t>
            </a:r>
          </a:p>
          <a:p>
            <a:endParaRPr lang="en-IN" dirty="0"/>
          </a:p>
          <a:p>
            <a:r>
              <a:rPr lang="en-IN" dirty="0"/>
              <a:t>Beam formwork</a:t>
            </a:r>
          </a:p>
          <a:p>
            <a:endParaRPr lang="en-IN" dirty="0"/>
          </a:p>
          <a:p>
            <a:r>
              <a:rPr lang="en-IN" dirty="0"/>
              <a:t>Slab formwork</a:t>
            </a:r>
          </a:p>
          <a:p>
            <a:endParaRPr lang="en-IN" dirty="0"/>
          </a:p>
          <a:p>
            <a:r>
              <a:rPr lang="en-IN" dirty="0"/>
              <a:t>Wall formwork</a:t>
            </a:r>
          </a:p>
        </p:txBody>
      </p:sp>
    </p:spTree>
    <p:extLst>
      <p:ext uri="{BB962C8B-B14F-4D97-AF65-F5344CB8AC3E}">
        <p14:creationId xmlns:p14="http://schemas.microsoft.com/office/powerpoint/2010/main" val="19264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2C06-42A1-4A5F-9E9F-F098BCEB5326}"/>
              </a:ext>
            </a:extLst>
          </p:cNvPr>
          <p:cNvSpPr>
            <a:spLocks noGrp="1"/>
          </p:cNvSpPr>
          <p:nvPr>
            <p:ph type="title"/>
          </p:nvPr>
        </p:nvSpPr>
        <p:spPr>
          <a:xfrm>
            <a:off x="1125860" y="285453"/>
            <a:ext cx="5265135" cy="924520"/>
          </a:xfrm>
        </p:spPr>
        <p:txBody>
          <a:bodyPr/>
          <a:lstStyle/>
          <a:p>
            <a:r>
              <a:rPr lang="en-IN" dirty="0"/>
              <a:t>Column Formwork</a:t>
            </a:r>
          </a:p>
        </p:txBody>
      </p:sp>
      <p:pic>
        <p:nvPicPr>
          <p:cNvPr id="6" name="Content Placeholder 5">
            <a:extLst>
              <a:ext uri="{FF2B5EF4-FFF2-40B4-BE49-F238E27FC236}">
                <a16:creationId xmlns:a16="http://schemas.microsoft.com/office/drawing/2014/main" id="{281B2DA2-E16D-4F5F-A691-6D65FCA481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3325" y="3453109"/>
            <a:ext cx="4300538" cy="3179847"/>
          </a:xfrm>
        </p:spPr>
      </p:pic>
      <p:pic>
        <p:nvPicPr>
          <p:cNvPr id="8" name="Content Placeholder 7">
            <a:extLst>
              <a:ext uri="{FF2B5EF4-FFF2-40B4-BE49-F238E27FC236}">
                <a16:creationId xmlns:a16="http://schemas.microsoft.com/office/drawing/2014/main" id="{5280472D-70F2-45E6-A9F2-4040FA2708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78588" y="260648"/>
            <a:ext cx="4105275" cy="2990850"/>
          </a:xfrm>
        </p:spPr>
      </p:pic>
      <p:sp>
        <p:nvSpPr>
          <p:cNvPr id="9" name="TextBox 8">
            <a:extLst>
              <a:ext uri="{FF2B5EF4-FFF2-40B4-BE49-F238E27FC236}">
                <a16:creationId xmlns:a16="http://schemas.microsoft.com/office/drawing/2014/main" id="{40E07032-9A43-405E-91C3-0EACD09BEE61}"/>
              </a:ext>
            </a:extLst>
          </p:cNvPr>
          <p:cNvSpPr txBox="1"/>
          <p:nvPr/>
        </p:nvSpPr>
        <p:spPr>
          <a:xfrm>
            <a:off x="765820" y="1988840"/>
            <a:ext cx="5625175" cy="3785652"/>
          </a:xfrm>
          <a:prstGeom prst="rect">
            <a:avLst/>
          </a:prstGeom>
          <a:noFill/>
        </p:spPr>
        <p:txBody>
          <a:bodyPr wrap="square" rtlCol="0">
            <a:spAutoFit/>
          </a:bodyPr>
          <a:lstStyle/>
          <a:p>
            <a:r>
              <a:rPr lang="en-IN" dirty="0"/>
              <a:t>It consists of </a:t>
            </a:r>
          </a:p>
          <a:p>
            <a:pPr marL="342900" indent="-342900">
              <a:buFont typeface="Arial" panose="020B0604020202020204" pitchFamily="34" charset="0"/>
              <a:buChar char="•"/>
            </a:pPr>
            <a:r>
              <a:rPr lang="en-IN" dirty="0"/>
              <a:t>Side and end plates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Yoke</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Nut and Bolts</a:t>
            </a:r>
          </a:p>
          <a:p>
            <a:pPr marL="342900" indent="-342900">
              <a:buFont typeface="Arial" panose="020B0604020202020204" pitchFamily="34" charset="0"/>
              <a:buChar char="•"/>
            </a:pPr>
            <a:endParaRPr lang="en-IN" dirty="0"/>
          </a:p>
          <a:p>
            <a:endParaRPr lang="en-IN" dirty="0"/>
          </a:p>
          <a:p>
            <a:r>
              <a:rPr lang="en-IN" dirty="0"/>
              <a:t>Two ends and two side plates are joined by yokes and bolts</a:t>
            </a:r>
          </a:p>
        </p:txBody>
      </p:sp>
    </p:spTree>
    <p:extLst>
      <p:ext uri="{BB962C8B-B14F-4D97-AF65-F5344CB8AC3E}">
        <p14:creationId xmlns:p14="http://schemas.microsoft.com/office/powerpoint/2010/main" val="36337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77D2-06B2-4A4D-A802-26AE0FADC162}"/>
              </a:ext>
            </a:extLst>
          </p:cNvPr>
          <p:cNvSpPr>
            <a:spLocks noGrp="1"/>
          </p:cNvSpPr>
          <p:nvPr>
            <p:ph type="title"/>
          </p:nvPr>
        </p:nvSpPr>
        <p:spPr>
          <a:xfrm>
            <a:off x="549796" y="116632"/>
            <a:ext cx="10157354" cy="924520"/>
          </a:xfrm>
        </p:spPr>
        <p:txBody>
          <a:bodyPr/>
          <a:lstStyle/>
          <a:p>
            <a:r>
              <a:rPr lang="en-IN" dirty="0"/>
              <a:t>Formwork for wall</a:t>
            </a:r>
          </a:p>
        </p:txBody>
      </p:sp>
      <p:pic>
        <p:nvPicPr>
          <p:cNvPr id="8" name="Content Placeholder 7">
            <a:extLst>
              <a:ext uri="{FF2B5EF4-FFF2-40B4-BE49-F238E27FC236}">
                <a16:creationId xmlns:a16="http://schemas.microsoft.com/office/drawing/2014/main" id="{A2F1C62E-79A1-4974-9EFB-0D43736AC2E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69876" y="1772816"/>
            <a:ext cx="3339614" cy="3744416"/>
          </a:xfrm>
        </p:spPr>
      </p:pic>
      <p:sp>
        <p:nvSpPr>
          <p:cNvPr id="4" name="Content Placeholder 3">
            <a:extLst>
              <a:ext uri="{FF2B5EF4-FFF2-40B4-BE49-F238E27FC236}">
                <a16:creationId xmlns:a16="http://schemas.microsoft.com/office/drawing/2014/main" id="{CD127CD1-AACC-4139-BE00-4A63306CAD07}"/>
              </a:ext>
            </a:extLst>
          </p:cNvPr>
          <p:cNvSpPr>
            <a:spLocks noGrp="1"/>
          </p:cNvSpPr>
          <p:nvPr>
            <p:ph sz="half" idx="2"/>
          </p:nvPr>
        </p:nvSpPr>
        <p:spPr/>
        <p:txBody>
          <a:bodyPr/>
          <a:lstStyle/>
          <a:p>
            <a:pPr marL="0" indent="0">
              <a:buNone/>
            </a:pPr>
            <a:r>
              <a:rPr lang="en-IN" dirty="0"/>
              <a:t>It consists of </a:t>
            </a:r>
          </a:p>
          <a:p>
            <a:r>
              <a:rPr lang="en-IN" dirty="0"/>
              <a:t>Timber sheeting</a:t>
            </a:r>
          </a:p>
          <a:p>
            <a:r>
              <a:rPr lang="en-IN" dirty="0"/>
              <a:t>Vertical posts</a:t>
            </a:r>
          </a:p>
          <a:p>
            <a:r>
              <a:rPr lang="en-IN" dirty="0"/>
              <a:t>Horizontal members</a:t>
            </a:r>
          </a:p>
          <a:p>
            <a:r>
              <a:rPr lang="en-IN" dirty="0"/>
              <a:t>Rackets</a:t>
            </a:r>
          </a:p>
          <a:p>
            <a:r>
              <a:rPr lang="en-IN" dirty="0"/>
              <a:t>Stakes</a:t>
            </a:r>
          </a:p>
          <a:p>
            <a:r>
              <a:rPr lang="en-IN" dirty="0"/>
              <a:t>Wedges </a:t>
            </a:r>
          </a:p>
        </p:txBody>
      </p:sp>
    </p:spTree>
    <p:extLst>
      <p:ext uri="{BB962C8B-B14F-4D97-AF65-F5344CB8AC3E}">
        <p14:creationId xmlns:p14="http://schemas.microsoft.com/office/powerpoint/2010/main" val="257504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4918-7264-4FDB-8ABE-DCE096441F99}"/>
              </a:ext>
            </a:extLst>
          </p:cNvPr>
          <p:cNvSpPr>
            <a:spLocks noGrp="1"/>
          </p:cNvSpPr>
          <p:nvPr>
            <p:ph type="title"/>
          </p:nvPr>
        </p:nvSpPr>
        <p:spPr>
          <a:xfrm>
            <a:off x="1015735" y="5877272"/>
            <a:ext cx="10157354" cy="787400"/>
          </a:xfrm>
        </p:spPr>
        <p:txBody>
          <a:bodyPr/>
          <a:lstStyle/>
          <a:p>
            <a:r>
              <a:rPr lang="en-IN" dirty="0"/>
              <a:t>Formwork for wall and slab</a:t>
            </a:r>
          </a:p>
        </p:txBody>
      </p:sp>
      <p:pic>
        <p:nvPicPr>
          <p:cNvPr id="6" name="Content Placeholder 5">
            <a:extLst>
              <a:ext uri="{FF2B5EF4-FFF2-40B4-BE49-F238E27FC236}">
                <a16:creationId xmlns:a16="http://schemas.microsoft.com/office/drawing/2014/main" id="{D090D36A-5D7C-4517-8B26-D959F62EDB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8072" y="692696"/>
            <a:ext cx="5126340" cy="3383384"/>
          </a:xfrm>
        </p:spPr>
      </p:pic>
      <p:sp>
        <p:nvSpPr>
          <p:cNvPr id="4" name="Content Placeholder 3">
            <a:extLst>
              <a:ext uri="{FF2B5EF4-FFF2-40B4-BE49-F238E27FC236}">
                <a16:creationId xmlns:a16="http://schemas.microsoft.com/office/drawing/2014/main" id="{B10865FA-D575-4C71-9F61-40AA8068BED6}"/>
              </a:ext>
            </a:extLst>
          </p:cNvPr>
          <p:cNvSpPr>
            <a:spLocks noGrp="1"/>
          </p:cNvSpPr>
          <p:nvPr>
            <p:ph sz="half" idx="2"/>
          </p:nvPr>
        </p:nvSpPr>
        <p:spPr>
          <a:xfrm>
            <a:off x="7030516" y="404664"/>
            <a:ext cx="4977104" cy="4608512"/>
          </a:xfrm>
        </p:spPr>
        <p:txBody>
          <a:bodyPr>
            <a:normAutofit/>
          </a:bodyPr>
          <a:lstStyle/>
          <a:p>
            <a:pPr marL="0" indent="0">
              <a:buNone/>
            </a:pPr>
            <a:r>
              <a:rPr lang="en-IN" dirty="0"/>
              <a:t>It consists of </a:t>
            </a:r>
          </a:p>
          <a:p>
            <a:r>
              <a:rPr lang="en-IN" dirty="0"/>
              <a:t>Sole plates</a:t>
            </a:r>
          </a:p>
          <a:p>
            <a:r>
              <a:rPr lang="en-IN" dirty="0"/>
              <a:t>Wedges </a:t>
            </a:r>
          </a:p>
          <a:p>
            <a:r>
              <a:rPr lang="en-IN" dirty="0"/>
              <a:t>Props </a:t>
            </a:r>
          </a:p>
          <a:p>
            <a:r>
              <a:rPr lang="en-IN" dirty="0"/>
              <a:t>Head tree </a:t>
            </a:r>
          </a:p>
          <a:p>
            <a:r>
              <a:rPr lang="en-IN" dirty="0"/>
              <a:t>Planks </a:t>
            </a:r>
          </a:p>
          <a:p>
            <a:r>
              <a:rPr lang="en-IN" dirty="0"/>
              <a:t>Battens</a:t>
            </a:r>
          </a:p>
          <a:p>
            <a:r>
              <a:rPr lang="en-IN" dirty="0"/>
              <a:t>Ledgers </a:t>
            </a:r>
          </a:p>
        </p:txBody>
      </p:sp>
    </p:spTree>
    <p:extLst>
      <p:ext uri="{BB962C8B-B14F-4D97-AF65-F5344CB8AC3E}">
        <p14:creationId xmlns:p14="http://schemas.microsoft.com/office/powerpoint/2010/main" val="166149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958508" y="2636912"/>
            <a:ext cx="4977103" cy="1397000"/>
          </a:xfrm>
        </p:spPr>
        <p:txBody>
          <a:bodyPr/>
          <a:lstStyle/>
          <a:p>
            <a:r>
              <a:rPr lang="en-US" dirty="0"/>
              <a:t>SYLLABUS</a:t>
            </a:r>
          </a:p>
        </p:txBody>
      </p:sp>
      <p:sp>
        <p:nvSpPr>
          <p:cNvPr id="14" name="Content Placeholder 13"/>
          <p:cNvSpPr>
            <a:spLocks noGrp="1"/>
          </p:cNvSpPr>
          <p:nvPr>
            <p:ph idx="1"/>
          </p:nvPr>
        </p:nvSpPr>
        <p:spPr>
          <a:xfrm>
            <a:off x="1117309" y="1701800"/>
            <a:ext cx="4977103" cy="4470400"/>
          </a:xfrm>
        </p:spPr>
        <p:txBody>
          <a:bodyPr/>
          <a:lstStyle/>
          <a:p>
            <a:r>
              <a:rPr lang="en-US" dirty="0"/>
              <a:t>INTRODUCTION</a:t>
            </a:r>
          </a:p>
          <a:p>
            <a:r>
              <a:rPr lang="en-US" dirty="0"/>
              <a:t>LOADS AND PRESSURES</a:t>
            </a:r>
          </a:p>
          <a:p>
            <a:r>
              <a:rPr lang="en-US" dirty="0"/>
              <a:t>SHORING, FORMWORK AND ACCESSORIES DESIGN</a:t>
            </a:r>
          </a:p>
          <a:p>
            <a:r>
              <a:rPr lang="en-US" dirty="0"/>
              <a:t>SPECIAL FORMS AND FORMWORK SEFTY</a:t>
            </a:r>
          </a:p>
          <a:p>
            <a:r>
              <a:rPr lang="en-US" dirty="0"/>
              <a:t>SCAFFOLDING</a:t>
            </a:r>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BC7B-46F4-475A-8056-0A5ADF3BDC14}"/>
              </a:ext>
            </a:extLst>
          </p:cNvPr>
          <p:cNvSpPr>
            <a:spLocks noGrp="1"/>
          </p:cNvSpPr>
          <p:nvPr>
            <p:ph type="title"/>
          </p:nvPr>
        </p:nvSpPr>
        <p:spPr>
          <a:xfrm>
            <a:off x="6886500" y="2661940"/>
            <a:ext cx="4977103" cy="1397000"/>
          </a:xfrm>
        </p:spPr>
        <p:txBody>
          <a:bodyPr>
            <a:normAutofit/>
          </a:bodyPr>
          <a:lstStyle/>
          <a:p>
            <a:r>
              <a:rPr lang="en-IN" dirty="0"/>
              <a:t>Falsework </a:t>
            </a:r>
          </a:p>
        </p:txBody>
      </p:sp>
      <p:sp>
        <p:nvSpPr>
          <p:cNvPr id="3" name="Content Placeholder 2">
            <a:extLst>
              <a:ext uri="{FF2B5EF4-FFF2-40B4-BE49-F238E27FC236}">
                <a16:creationId xmlns:a16="http://schemas.microsoft.com/office/drawing/2014/main" id="{2A0CB720-8842-436B-94C8-F9170E6690BC}"/>
              </a:ext>
            </a:extLst>
          </p:cNvPr>
          <p:cNvSpPr>
            <a:spLocks noGrp="1"/>
          </p:cNvSpPr>
          <p:nvPr>
            <p:ph sz="half" idx="1"/>
          </p:nvPr>
        </p:nvSpPr>
        <p:spPr>
          <a:xfrm>
            <a:off x="1117309" y="548680"/>
            <a:ext cx="4977104" cy="5623520"/>
          </a:xfrm>
        </p:spPr>
        <p:txBody>
          <a:bodyPr>
            <a:normAutofit/>
          </a:bodyPr>
          <a:lstStyle/>
          <a:p>
            <a:r>
              <a:rPr lang="en-IN" dirty="0"/>
              <a:t>False work is temporary structure used to support the forms of concrete.</a:t>
            </a:r>
          </a:p>
          <a:p>
            <a:r>
              <a:rPr lang="en-IN" dirty="0"/>
              <a:t>Falsework support the forms until the concrete can support itself. </a:t>
            </a:r>
          </a:p>
          <a:p>
            <a:r>
              <a:rPr lang="en-IN" dirty="0"/>
              <a:t>It is essential that falsework be strong enough to support the weight of three thing: the forms, the fresh concrete and any construction equipment and workers.</a:t>
            </a:r>
          </a:p>
        </p:txBody>
      </p:sp>
    </p:spTree>
    <p:extLst>
      <p:ext uri="{BB962C8B-B14F-4D97-AF65-F5344CB8AC3E}">
        <p14:creationId xmlns:p14="http://schemas.microsoft.com/office/powerpoint/2010/main" val="344654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F610-D3AB-49B6-BF11-54322664AF11}"/>
              </a:ext>
            </a:extLst>
          </p:cNvPr>
          <p:cNvSpPr>
            <a:spLocks noGrp="1"/>
          </p:cNvSpPr>
          <p:nvPr>
            <p:ph type="title"/>
          </p:nvPr>
        </p:nvSpPr>
        <p:spPr>
          <a:xfrm>
            <a:off x="621804" y="76200"/>
            <a:ext cx="11017223" cy="1397000"/>
          </a:xfrm>
        </p:spPr>
        <p:txBody>
          <a:bodyPr/>
          <a:lstStyle/>
          <a:p>
            <a:r>
              <a:rPr lang="en-IN" dirty="0"/>
              <a:t>Difference between formwork and falsework</a:t>
            </a:r>
          </a:p>
        </p:txBody>
      </p:sp>
      <p:sp>
        <p:nvSpPr>
          <p:cNvPr id="3" name="Content Placeholder 2">
            <a:extLst>
              <a:ext uri="{FF2B5EF4-FFF2-40B4-BE49-F238E27FC236}">
                <a16:creationId xmlns:a16="http://schemas.microsoft.com/office/drawing/2014/main" id="{9BF534BC-9C43-4D94-BC47-36ED6837AE30}"/>
              </a:ext>
            </a:extLst>
          </p:cNvPr>
          <p:cNvSpPr>
            <a:spLocks noGrp="1"/>
          </p:cNvSpPr>
          <p:nvPr>
            <p:ph sz="half" idx="1"/>
          </p:nvPr>
        </p:nvSpPr>
        <p:spPr/>
        <p:txBody>
          <a:bodyPr/>
          <a:lstStyle/>
          <a:p>
            <a:r>
              <a:rPr lang="en-US" b="0" i="0" dirty="0">
                <a:solidFill>
                  <a:srgbClr val="4C4C4C"/>
                </a:solidFill>
                <a:effectLst/>
              </a:rPr>
              <a:t>Formwork typically consists of temporary </a:t>
            </a:r>
            <a:r>
              <a:rPr lang="en-US" b="0" i="0" dirty="0" err="1">
                <a:solidFill>
                  <a:srgbClr val="4C4C4C"/>
                </a:solidFill>
                <a:effectLst/>
              </a:rPr>
              <a:t>moulds</a:t>
            </a:r>
            <a:r>
              <a:rPr lang="en-US" b="0" i="0" dirty="0">
                <a:solidFill>
                  <a:srgbClr val="4C4C4C"/>
                </a:solidFill>
                <a:effectLst/>
              </a:rPr>
              <a:t> to keep the shape of concrete until it hardens.</a:t>
            </a:r>
            <a:endParaRPr lang="en-IN" dirty="0"/>
          </a:p>
        </p:txBody>
      </p:sp>
      <p:sp>
        <p:nvSpPr>
          <p:cNvPr id="4" name="Content Placeholder 3">
            <a:extLst>
              <a:ext uri="{FF2B5EF4-FFF2-40B4-BE49-F238E27FC236}">
                <a16:creationId xmlns:a16="http://schemas.microsoft.com/office/drawing/2014/main" id="{2DFCD8A3-9034-4C27-A7B2-CEAFE0BFCEE8}"/>
              </a:ext>
            </a:extLst>
          </p:cNvPr>
          <p:cNvSpPr>
            <a:spLocks noGrp="1"/>
          </p:cNvSpPr>
          <p:nvPr>
            <p:ph sz="half" idx="2"/>
          </p:nvPr>
        </p:nvSpPr>
        <p:spPr/>
        <p:txBody>
          <a:bodyPr/>
          <a:lstStyle/>
          <a:p>
            <a:r>
              <a:rPr lang="en-US" b="0" i="0" dirty="0">
                <a:solidFill>
                  <a:srgbClr val="4C4C4C"/>
                </a:solidFill>
                <a:effectLst/>
              </a:rPr>
              <a:t>Falsework refers to temporary constructions – such as props or scaffolding – to support arched or spanning structures by holding them in place until they can support themselves. When falsework is used for arches, it’s often called </a:t>
            </a:r>
            <a:r>
              <a:rPr lang="en-US" b="0" i="0" dirty="0" err="1">
                <a:solidFill>
                  <a:srgbClr val="4C4C4C"/>
                </a:solidFill>
                <a:effectLst/>
              </a:rPr>
              <a:t>centring</a:t>
            </a:r>
            <a:r>
              <a:rPr lang="en-US" b="0" i="0" dirty="0">
                <a:solidFill>
                  <a:srgbClr val="4C4C4C"/>
                </a:solidFill>
                <a:effectLst/>
              </a:rPr>
              <a:t>.</a:t>
            </a:r>
            <a:endParaRPr lang="en-IN" dirty="0"/>
          </a:p>
        </p:txBody>
      </p:sp>
    </p:spTree>
    <p:extLst>
      <p:ext uri="{BB962C8B-B14F-4D97-AF65-F5344CB8AC3E}">
        <p14:creationId xmlns:p14="http://schemas.microsoft.com/office/powerpoint/2010/main" val="402817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8834-2F6C-4D57-8157-771891DACDBC}"/>
              </a:ext>
            </a:extLst>
          </p:cNvPr>
          <p:cNvSpPr>
            <a:spLocks noGrp="1"/>
          </p:cNvSpPr>
          <p:nvPr>
            <p:ph type="title"/>
          </p:nvPr>
        </p:nvSpPr>
        <p:spPr>
          <a:xfrm>
            <a:off x="7030516" y="2730500"/>
            <a:ext cx="4977103" cy="1397000"/>
          </a:xfrm>
        </p:spPr>
        <p:txBody>
          <a:bodyPr/>
          <a:lstStyle/>
          <a:p>
            <a:r>
              <a:rPr lang="en-IN" dirty="0"/>
              <a:t>Materials used for falsework</a:t>
            </a:r>
          </a:p>
        </p:txBody>
      </p:sp>
      <p:sp>
        <p:nvSpPr>
          <p:cNvPr id="3" name="Content Placeholder 2">
            <a:extLst>
              <a:ext uri="{FF2B5EF4-FFF2-40B4-BE49-F238E27FC236}">
                <a16:creationId xmlns:a16="http://schemas.microsoft.com/office/drawing/2014/main" id="{AA4F7C86-4F2D-4B0D-90B4-95B3B5D702E9}"/>
              </a:ext>
            </a:extLst>
          </p:cNvPr>
          <p:cNvSpPr>
            <a:spLocks noGrp="1"/>
          </p:cNvSpPr>
          <p:nvPr>
            <p:ph sz="half" idx="1"/>
          </p:nvPr>
        </p:nvSpPr>
        <p:spPr>
          <a:xfrm>
            <a:off x="1117309" y="548680"/>
            <a:ext cx="4977104" cy="5904656"/>
          </a:xfrm>
        </p:spPr>
        <p:txBody>
          <a:bodyPr>
            <a:normAutofit fontScale="92500" lnSpcReduction="10000"/>
          </a:bodyPr>
          <a:lstStyle/>
          <a:p>
            <a:pPr algn="just"/>
            <a:r>
              <a:rPr lang="en-US" b="0" i="0" dirty="0">
                <a:solidFill>
                  <a:srgbClr val="4C4C4C"/>
                </a:solidFill>
                <a:effectLst/>
              </a:rPr>
              <a:t>A range of materials can be used for falsework, as long as they are strong enough. </a:t>
            </a:r>
          </a:p>
          <a:p>
            <a:pPr algn="just"/>
            <a:r>
              <a:rPr lang="en-US" b="0" i="0" dirty="0" err="1">
                <a:solidFill>
                  <a:srgbClr val="4C4C4C"/>
                </a:solidFill>
                <a:effectLst/>
              </a:rPr>
              <a:t>Traditionallly</a:t>
            </a:r>
            <a:r>
              <a:rPr lang="en-US" dirty="0">
                <a:solidFill>
                  <a:srgbClr val="4C4C4C"/>
                </a:solidFill>
              </a:rPr>
              <a:t>, timber was used for all aspects of falsework. </a:t>
            </a:r>
          </a:p>
          <a:p>
            <a:pPr algn="just"/>
            <a:r>
              <a:rPr lang="en-US" b="0" i="0" dirty="0">
                <a:solidFill>
                  <a:srgbClr val="4C4C4C"/>
                </a:solidFill>
                <a:effectLst/>
              </a:rPr>
              <a:t>Nowadays, proprietary </a:t>
            </a:r>
            <a:r>
              <a:rPr lang="en-US" b="0" i="0" dirty="0" err="1">
                <a:solidFill>
                  <a:srgbClr val="4C4C4C"/>
                </a:solidFill>
                <a:effectLst/>
              </a:rPr>
              <a:t>aluminium</a:t>
            </a:r>
            <a:r>
              <a:rPr lang="en-US" b="0" i="0" dirty="0">
                <a:solidFill>
                  <a:srgbClr val="4C4C4C"/>
                </a:solidFill>
                <a:effectLst/>
              </a:rPr>
              <a:t> or steel systems are popular.</a:t>
            </a:r>
          </a:p>
          <a:p>
            <a:pPr algn="just"/>
            <a:r>
              <a:rPr lang="en-US" b="0" i="0" dirty="0">
                <a:solidFill>
                  <a:srgbClr val="4C4C4C"/>
                </a:solidFill>
                <a:effectLst/>
              </a:rPr>
              <a:t>Typical falsework include: </a:t>
            </a:r>
          </a:p>
          <a:p>
            <a:pPr algn="just">
              <a:buFont typeface="Courier New" panose="02070309020205020404" pitchFamily="49" charset="0"/>
              <a:buChar char="o"/>
            </a:pPr>
            <a:r>
              <a:rPr lang="en-US" b="0" i="0" dirty="0">
                <a:solidFill>
                  <a:srgbClr val="4C4C4C"/>
                </a:solidFill>
                <a:effectLst/>
              </a:rPr>
              <a:t>Aluminum support legs and frames.</a:t>
            </a:r>
          </a:p>
          <a:p>
            <a:pPr algn="just">
              <a:buFont typeface="Courier New" panose="02070309020205020404" pitchFamily="49" charset="0"/>
              <a:buChar char="o"/>
            </a:pPr>
            <a:r>
              <a:rPr lang="en-US" b="0" i="0" dirty="0" err="1">
                <a:solidFill>
                  <a:srgbClr val="4C4C4C"/>
                </a:solidFill>
                <a:effectLst/>
              </a:rPr>
              <a:t>Aluminium</a:t>
            </a:r>
            <a:r>
              <a:rPr lang="en-US" b="0" i="0" dirty="0">
                <a:solidFill>
                  <a:srgbClr val="4C4C4C"/>
                </a:solidFill>
                <a:effectLst/>
              </a:rPr>
              <a:t> or steel props with timber beams or proprietary </a:t>
            </a:r>
            <a:r>
              <a:rPr lang="en-US" b="0" i="0" dirty="0" err="1">
                <a:solidFill>
                  <a:srgbClr val="4C4C4C"/>
                </a:solidFill>
                <a:effectLst/>
              </a:rPr>
              <a:t>panets</a:t>
            </a:r>
            <a:r>
              <a:rPr lang="en-US" b="0" i="0" dirty="0">
                <a:solidFill>
                  <a:srgbClr val="4C4C4C"/>
                </a:solidFill>
                <a:effectLst/>
              </a:rPr>
              <a:t>.</a:t>
            </a:r>
          </a:p>
          <a:p>
            <a:pPr algn="just">
              <a:buFont typeface="Courier New" panose="02070309020205020404" pitchFamily="49" charset="0"/>
              <a:buChar char="o"/>
            </a:pPr>
            <a:r>
              <a:rPr lang="en-US" b="0" i="0" dirty="0">
                <a:solidFill>
                  <a:srgbClr val="4C4C4C"/>
                </a:solidFill>
                <a:effectLst/>
              </a:rPr>
              <a:t>Heavy steel falsework. </a:t>
            </a:r>
          </a:p>
        </p:txBody>
      </p:sp>
    </p:spTree>
    <p:extLst>
      <p:ext uri="{BB962C8B-B14F-4D97-AF65-F5344CB8AC3E}">
        <p14:creationId xmlns:p14="http://schemas.microsoft.com/office/powerpoint/2010/main" val="206281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1E85E-B403-4D12-927A-1EB4A314BAC6}"/>
              </a:ext>
            </a:extLst>
          </p:cNvPr>
          <p:cNvSpPr>
            <a:spLocks noGrp="1"/>
          </p:cNvSpPr>
          <p:nvPr>
            <p:ph type="title"/>
          </p:nvPr>
        </p:nvSpPr>
        <p:spPr>
          <a:xfrm>
            <a:off x="6814492" y="2143460"/>
            <a:ext cx="4977103" cy="1397000"/>
          </a:xfrm>
        </p:spPr>
        <p:txBody>
          <a:bodyPr/>
          <a:lstStyle/>
          <a:p>
            <a:r>
              <a:rPr lang="en-IN" dirty="0"/>
              <a:t>scaffolding</a:t>
            </a:r>
          </a:p>
        </p:txBody>
      </p:sp>
      <p:sp>
        <p:nvSpPr>
          <p:cNvPr id="3" name="Content Placeholder 2">
            <a:extLst>
              <a:ext uri="{FF2B5EF4-FFF2-40B4-BE49-F238E27FC236}">
                <a16:creationId xmlns:a16="http://schemas.microsoft.com/office/drawing/2014/main" id="{B1155141-0DC2-4C16-908F-7AE1E58B88B6}"/>
              </a:ext>
            </a:extLst>
          </p:cNvPr>
          <p:cNvSpPr>
            <a:spLocks noGrp="1"/>
          </p:cNvSpPr>
          <p:nvPr>
            <p:ph sz="half" idx="1"/>
          </p:nvPr>
        </p:nvSpPr>
        <p:spPr>
          <a:xfrm>
            <a:off x="1117308" y="908720"/>
            <a:ext cx="5337143" cy="5263480"/>
          </a:xfrm>
        </p:spPr>
        <p:txBody>
          <a:bodyPr/>
          <a:lstStyle/>
          <a:p>
            <a:pPr algn="just"/>
            <a:r>
              <a:rPr lang="en-US" b="0" i="0" dirty="0">
                <a:solidFill>
                  <a:srgbClr val="0A0A0A"/>
                </a:solidFill>
                <a:effectLst/>
              </a:rPr>
              <a:t>Scaffold is a temporary structure, stage, or elevated platform that serves to aid construction and maintenance projects at a height. With progress in the construction industry, and so many different styles of architecture, various types of scaffolding systems are in use.</a:t>
            </a:r>
            <a:endParaRPr lang="en-IN" dirty="0"/>
          </a:p>
        </p:txBody>
      </p:sp>
    </p:spTree>
    <p:extLst>
      <p:ext uri="{BB962C8B-B14F-4D97-AF65-F5344CB8AC3E}">
        <p14:creationId xmlns:p14="http://schemas.microsoft.com/office/powerpoint/2010/main" val="79143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2760-D498-43F5-97ED-B049DA84588A}"/>
              </a:ext>
            </a:extLst>
          </p:cNvPr>
          <p:cNvSpPr>
            <a:spLocks noGrp="1"/>
          </p:cNvSpPr>
          <p:nvPr>
            <p:ph type="title"/>
          </p:nvPr>
        </p:nvSpPr>
        <p:spPr>
          <a:xfrm>
            <a:off x="6814492" y="2540000"/>
            <a:ext cx="4977103" cy="1397000"/>
          </a:xfrm>
        </p:spPr>
        <p:txBody>
          <a:bodyPr>
            <a:normAutofit fontScale="90000"/>
          </a:bodyPr>
          <a:lstStyle/>
          <a:p>
            <a:r>
              <a:rPr lang="en-IN" dirty="0"/>
              <a:t>Types of scaffolding systems</a:t>
            </a:r>
          </a:p>
        </p:txBody>
      </p:sp>
      <p:sp>
        <p:nvSpPr>
          <p:cNvPr id="3" name="Content Placeholder 2">
            <a:extLst>
              <a:ext uri="{FF2B5EF4-FFF2-40B4-BE49-F238E27FC236}">
                <a16:creationId xmlns:a16="http://schemas.microsoft.com/office/drawing/2014/main" id="{FB0FEC97-38B8-48EC-A483-A7833D3C4BA8}"/>
              </a:ext>
            </a:extLst>
          </p:cNvPr>
          <p:cNvSpPr>
            <a:spLocks noGrp="1"/>
          </p:cNvSpPr>
          <p:nvPr>
            <p:ph sz="half" idx="1"/>
          </p:nvPr>
        </p:nvSpPr>
        <p:spPr>
          <a:xfrm>
            <a:off x="1117309" y="620688"/>
            <a:ext cx="4977104" cy="5551512"/>
          </a:xfrm>
        </p:spPr>
        <p:txBody>
          <a:bodyPr/>
          <a:lstStyle/>
          <a:p>
            <a:r>
              <a:rPr lang="en-IN" dirty="0"/>
              <a:t>Modular scaffolding</a:t>
            </a:r>
          </a:p>
          <a:p>
            <a:r>
              <a:rPr lang="en-IN" dirty="0"/>
              <a:t>Tubular scaffolding</a:t>
            </a:r>
          </a:p>
          <a:p>
            <a:r>
              <a:rPr lang="en-IN" dirty="0"/>
              <a:t>Suspended scaffolding</a:t>
            </a:r>
          </a:p>
          <a:p>
            <a:r>
              <a:rPr lang="en-IN" dirty="0"/>
              <a:t>Single scaffolding</a:t>
            </a:r>
          </a:p>
          <a:p>
            <a:r>
              <a:rPr lang="en-IN" dirty="0"/>
              <a:t>Cantilever scaffolding</a:t>
            </a:r>
          </a:p>
          <a:p>
            <a:r>
              <a:rPr lang="en-IN" dirty="0"/>
              <a:t>Mobile scaffolding</a:t>
            </a:r>
          </a:p>
          <a:p>
            <a:r>
              <a:rPr lang="en-IN" dirty="0"/>
              <a:t>Trestle scaffolding</a:t>
            </a:r>
          </a:p>
          <a:p>
            <a:r>
              <a:rPr lang="en-IN" dirty="0"/>
              <a:t>Aerial lifts</a:t>
            </a:r>
          </a:p>
        </p:txBody>
      </p:sp>
    </p:spTree>
    <p:extLst>
      <p:ext uri="{BB962C8B-B14F-4D97-AF65-F5344CB8AC3E}">
        <p14:creationId xmlns:p14="http://schemas.microsoft.com/office/powerpoint/2010/main" val="378993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79A5-D437-41DD-826D-4D32B4161C3E}"/>
              </a:ext>
            </a:extLst>
          </p:cNvPr>
          <p:cNvSpPr>
            <a:spLocks noGrp="1"/>
          </p:cNvSpPr>
          <p:nvPr>
            <p:ph type="title"/>
          </p:nvPr>
        </p:nvSpPr>
        <p:spPr>
          <a:xfrm>
            <a:off x="6958508" y="116632"/>
            <a:ext cx="4977103" cy="1397000"/>
          </a:xfrm>
        </p:spPr>
        <p:txBody>
          <a:bodyPr/>
          <a:lstStyle/>
          <a:p>
            <a:r>
              <a:rPr lang="en-IN" dirty="0"/>
              <a:t>Modular scaffolding</a:t>
            </a:r>
          </a:p>
        </p:txBody>
      </p:sp>
      <p:sp>
        <p:nvSpPr>
          <p:cNvPr id="3" name="Content Placeholder 2">
            <a:extLst>
              <a:ext uri="{FF2B5EF4-FFF2-40B4-BE49-F238E27FC236}">
                <a16:creationId xmlns:a16="http://schemas.microsoft.com/office/drawing/2014/main" id="{579951D7-953E-45C9-9BF1-A93572CA60C4}"/>
              </a:ext>
            </a:extLst>
          </p:cNvPr>
          <p:cNvSpPr>
            <a:spLocks noGrp="1"/>
          </p:cNvSpPr>
          <p:nvPr>
            <p:ph sz="half" idx="1"/>
          </p:nvPr>
        </p:nvSpPr>
        <p:spPr>
          <a:xfrm>
            <a:off x="621805" y="764704"/>
            <a:ext cx="5472608" cy="5616624"/>
          </a:xfrm>
        </p:spPr>
        <p:txBody>
          <a:bodyPr/>
          <a:lstStyle/>
          <a:p>
            <a:pPr marL="0" indent="0">
              <a:buNone/>
            </a:pPr>
            <a:r>
              <a:rPr lang="en-US" dirty="0">
                <a:solidFill>
                  <a:srgbClr val="0A0A0A"/>
                </a:solidFill>
                <a:latin typeface="Open Sans"/>
              </a:rPr>
              <a:t>A</a:t>
            </a:r>
            <a:r>
              <a:rPr lang="en-US" b="0" i="0" dirty="0">
                <a:solidFill>
                  <a:srgbClr val="0A0A0A"/>
                </a:solidFill>
                <a:effectLst/>
                <a:latin typeface="Open Sans"/>
              </a:rPr>
              <a:t> modular scaffold employs vertical, horizontal, and diagonal posts and tubes. Fixed linking points are spaced on the vertical post to which a horizontal or diagonal tube can be easily connected. A system scaffold uses a latch mechanism that makes it much quicker to erect, as compared to a tubular scaffolding.</a:t>
            </a:r>
            <a:endParaRPr lang="en-IN" dirty="0"/>
          </a:p>
        </p:txBody>
      </p:sp>
      <p:pic>
        <p:nvPicPr>
          <p:cNvPr id="6" name="Picture 5">
            <a:extLst>
              <a:ext uri="{FF2B5EF4-FFF2-40B4-BE49-F238E27FC236}">
                <a16:creationId xmlns:a16="http://schemas.microsoft.com/office/drawing/2014/main" id="{EA125F25-4882-4CAF-98D5-129F68FA8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189" y="2132856"/>
            <a:ext cx="5148064" cy="3861048"/>
          </a:xfrm>
          <a:prstGeom prst="rect">
            <a:avLst/>
          </a:prstGeom>
        </p:spPr>
      </p:pic>
    </p:spTree>
    <p:extLst>
      <p:ext uri="{BB962C8B-B14F-4D97-AF65-F5344CB8AC3E}">
        <p14:creationId xmlns:p14="http://schemas.microsoft.com/office/powerpoint/2010/main" val="303803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BAFE0-C702-468D-BBFB-35D44974DB5D}"/>
              </a:ext>
            </a:extLst>
          </p:cNvPr>
          <p:cNvSpPr>
            <a:spLocks noGrp="1"/>
          </p:cNvSpPr>
          <p:nvPr>
            <p:ph type="title"/>
          </p:nvPr>
        </p:nvSpPr>
        <p:spPr/>
        <p:txBody>
          <a:bodyPr/>
          <a:lstStyle/>
          <a:p>
            <a:r>
              <a:rPr lang="en-IN" dirty="0"/>
              <a:t>Tubular scaffolding</a:t>
            </a:r>
          </a:p>
        </p:txBody>
      </p:sp>
      <p:sp>
        <p:nvSpPr>
          <p:cNvPr id="3" name="Content Placeholder 2">
            <a:extLst>
              <a:ext uri="{FF2B5EF4-FFF2-40B4-BE49-F238E27FC236}">
                <a16:creationId xmlns:a16="http://schemas.microsoft.com/office/drawing/2014/main" id="{01D50FF2-937F-4275-9A0E-08318D223018}"/>
              </a:ext>
            </a:extLst>
          </p:cNvPr>
          <p:cNvSpPr>
            <a:spLocks noGrp="1"/>
          </p:cNvSpPr>
          <p:nvPr>
            <p:ph sz="half" idx="1"/>
          </p:nvPr>
        </p:nvSpPr>
        <p:spPr/>
        <p:txBody>
          <a:bodyPr>
            <a:normAutofit fontScale="92500" lnSpcReduction="10000"/>
          </a:bodyPr>
          <a:lstStyle/>
          <a:p>
            <a:r>
              <a:rPr lang="en-US" b="0" i="0" u="none" strike="noStrike" dirty="0">
                <a:solidFill>
                  <a:srgbClr val="1E72BD"/>
                </a:solidFill>
                <a:effectLst/>
                <a:latin typeface="Open Sans"/>
                <a:hlinkClick r:id="rId2"/>
              </a:rPr>
              <a:t>Tubular scaffolding</a:t>
            </a:r>
            <a:r>
              <a:rPr lang="en-US" b="0" i="0" dirty="0">
                <a:solidFill>
                  <a:srgbClr val="0A0A0A"/>
                </a:solidFill>
                <a:effectLst/>
                <a:latin typeface="Open Sans"/>
              </a:rPr>
              <a:t> is also referred to as steel scaffolding, tube and clamp scaffolding, tube and fitting scaffolding, or tube and coupler scaffolding. It is a traditional scaffolding system which is still in use by many because of the total flexibility that it provides.</a:t>
            </a:r>
          </a:p>
          <a:p>
            <a:r>
              <a:rPr lang="en-US" b="0" i="0" dirty="0">
                <a:solidFill>
                  <a:srgbClr val="0A0A0A"/>
                </a:solidFill>
                <a:effectLst/>
                <a:latin typeface="Open Sans"/>
              </a:rPr>
              <a:t>Tubes and fittings are connected to each other with the help of clamps and couplers. As compared to modern scaffolding, tube and clamp scaffolding is much more time and labor intensive.</a:t>
            </a:r>
            <a:endParaRPr lang="en-IN" dirty="0"/>
          </a:p>
        </p:txBody>
      </p:sp>
      <p:pic>
        <p:nvPicPr>
          <p:cNvPr id="6" name="Content Placeholder 5">
            <a:extLst>
              <a:ext uri="{FF2B5EF4-FFF2-40B4-BE49-F238E27FC236}">
                <a16:creationId xmlns:a16="http://schemas.microsoft.com/office/drawing/2014/main" id="{D43F2B9A-1FB5-412B-B6CB-8BAFC07EE8B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7613" y="2077986"/>
            <a:ext cx="4976812" cy="3718028"/>
          </a:xfrm>
        </p:spPr>
      </p:pic>
    </p:spTree>
    <p:extLst>
      <p:ext uri="{BB962C8B-B14F-4D97-AF65-F5344CB8AC3E}">
        <p14:creationId xmlns:p14="http://schemas.microsoft.com/office/powerpoint/2010/main" val="97724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9179-BF0E-4AC8-937E-AEAD193553C8}"/>
              </a:ext>
            </a:extLst>
          </p:cNvPr>
          <p:cNvSpPr>
            <a:spLocks noGrp="1"/>
          </p:cNvSpPr>
          <p:nvPr>
            <p:ph type="title"/>
          </p:nvPr>
        </p:nvSpPr>
        <p:spPr/>
        <p:txBody>
          <a:bodyPr/>
          <a:lstStyle/>
          <a:p>
            <a:r>
              <a:rPr lang="en-IN" dirty="0"/>
              <a:t>Suspended scaffolding</a:t>
            </a:r>
          </a:p>
        </p:txBody>
      </p:sp>
      <p:sp>
        <p:nvSpPr>
          <p:cNvPr id="3" name="Content Placeholder 2">
            <a:extLst>
              <a:ext uri="{FF2B5EF4-FFF2-40B4-BE49-F238E27FC236}">
                <a16:creationId xmlns:a16="http://schemas.microsoft.com/office/drawing/2014/main" id="{3D93F84B-7F52-42DA-9FA9-504E7B5A4FE2}"/>
              </a:ext>
            </a:extLst>
          </p:cNvPr>
          <p:cNvSpPr>
            <a:spLocks noGrp="1"/>
          </p:cNvSpPr>
          <p:nvPr>
            <p:ph sz="half" idx="1"/>
          </p:nvPr>
        </p:nvSpPr>
        <p:spPr>
          <a:xfrm>
            <a:off x="1117309" y="1701800"/>
            <a:ext cx="4977104" cy="4895552"/>
          </a:xfrm>
        </p:spPr>
        <p:txBody>
          <a:bodyPr>
            <a:normAutofit fontScale="92500" lnSpcReduction="20000"/>
          </a:bodyPr>
          <a:lstStyle/>
          <a:p>
            <a:r>
              <a:rPr lang="en-US" b="0" i="0" dirty="0">
                <a:solidFill>
                  <a:srgbClr val="0A0A0A"/>
                </a:solidFill>
                <a:effectLst/>
                <a:latin typeface="Open Sans"/>
              </a:rPr>
              <a:t> </a:t>
            </a:r>
            <a:r>
              <a:rPr lang="en-US" b="0" i="0" u="none" strike="noStrike" dirty="0">
                <a:solidFill>
                  <a:srgbClr val="1E72BD"/>
                </a:solidFill>
                <a:effectLst/>
                <a:latin typeface="Open Sans"/>
                <a:hlinkClick r:id="rId2"/>
              </a:rPr>
              <a:t>suspended scaffolding</a:t>
            </a:r>
            <a:r>
              <a:rPr lang="en-US" b="0" i="0" dirty="0">
                <a:solidFill>
                  <a:srgbClr val="0A0A0A"/>
                </a:solidFill>
                <a:effectLst/>
                <a:latin typeface="Open Sans"/>
              </a:rPr>
              <a:t> is that which is suspended or hung from an overhead structure, such as a ceiling. It is ideal in situations where very tall structures are involved and erecting a regular scaffolding system will require unnecessary time, money, and energy.</a:t>
            </a:r>
          </a:p>
          <a:p>
            <a:r>
              <a:rPr lang="en-US" b="0" i="0" dirty="0">
                <a:solidFill>
                  <a:srgbClr val="0A0A0A"/>
                </a:solidFill>
                <a:effectLst/>
                <a:latin typeface="Open Sans"/>
              </a:rPr>
              <a:t>Suspended scaffolds are usually powered, and supported by ropes. There are eight types of suspended scaffolds including catenary, float, multi level, </a:t>
            </a:r>
            <a:r>
              <a:rPr lang="en-US" b="0" i="0" dirty="0" err="1">
                <a:solidFill>
                  <a:srgbClr val="0A0A0A"/>
                </a:solidFill>
                <a:effectLst/>
                <a:latin typeface="Open Sans"/>
              </a:rPr>
              <a:t>Botswain’s</a:t>
            </a:r>
            <a:r>
              <a:rPr lang="en-US" b="0" i="0" dirty="0">
                <a:solidFill>
                  <a:srgbClr val="0A0A0A"/>
                </a:solidFill>
                <a:effectLst/>
                <a:latin typeface="Open Sans"/>
              </a:rPr>
              <a:t> Chair, and swing scaffold which is the most popular.</a:t>
            </a:r>
            <a:endParaRPr lang="en-IN" dirty="0"/>
          </a:p>
        </p:txBody>
      </p:sp>
      <p:pic>
        <p:nvPicPr>
          <p:cNvPr id="6" name="Content Placeholder 5">
            <a:extLst>
              <a:ext uri="{FF2B5EF4-FFF2-40B4-BE49-F238E27FC236}">
                <a16:creationId xmlns:a16="http://schemas.microsoft.com/office/drawing/2014/main" id="{83490A58-7483-4C9C-A923-AAE7227848E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70476" y="2060848"/>
            <a:ext cx="4976812" cy="3732609"/>
          </a:xfrm>
        </p:spPr>
      </p:pic>
    </p:spTree>
    <p:extLst>
      <p:ext uri="{BB962C8B-B14F-4D97-AF65-F5344CB8AC3E}">
        <p14:creationId xmlns:p14="http://schemas.microsoft.com/office/powerpoint/2010/main" val="42306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EB4D-9EF8-494A-9806-87ED19C9EE6D}"/>
              </a:ext>
            </a:extLst>
          </p:cNvPr>
          <p:cNvSpPr>
            <a:spLocks noGrp="1"/>
          </p:cNvSpPr>
          <p:nvPr>
            <p:ph type="title"/>
          </p:nvPr>
        </p:nvSpPr>
        <p:spPr/>
        <p:txBody>
          <a:bodyPr/>
          <a:lstStyle/>
          <a:p>
            <a:r>
              <a:rPr lang="en-IN" dirty="0"/>
              <a:t>Single scaffolding</a:t>
            </a:r>
          </a:p>
        </p:txBody>
      </p:sp>
      <p:sp>
        <p:nvSpPr>
          <p:cNvPr id="3" name="Content Placeholder 2">
            <a:extLst>
              <a:ext uri="{FF2B5EF4-FFF2-40B4-BE49-F238E27FC236}">
                <a16:creationId xmlns:a16="http://schemas.microsoft.com/office/drawing/2014/main" id="{D56F34BB-A3EE-47B4-BB4E-FA609FD54FBE}"/>
              </a:ext>
            </a:extLst>
          </p:cNvPr>
          <p:cNvSpPr>
            <a:spLocks noGrp="1"/>
          </p:cNvSpPr>
          <p:nvPr>
            <p:ph sz="half" idx="1"/>
          </p:nvPr>
        </p:nvSpPr>
        <p:spPr/>
        <p:txBody>
          <a:bodyPr/>
          <a:lstStyle/>
          <a:p>
            <a:r>
              <a:rPr lang="en-US" b="0" i="0" u="none" strike="noStrike" dirty="0">
                <a:solidFill>
                  <a:srgbClr val="1E72BD"/>
                </a:solidFill>
                <a:effectLst/>
                <a:latin typeface="Open Sans"/>
                <a:hlinkClick r:id="rId2"/>
              </a:rPr>
              <a:t>Single scaffolding</a:t>
            </a:r>
            <a:r>
              <a:rPr lang="en-US" b="0" i="0" dirty="0">
                <a:solidFill>
                  <a:srgbClr val="0A0A0A"/>
                </a:solidFill>
                <a:effectLst/>
                <a:latin typeface="Open Sans"/>
              </a:rPr>
              <a:t> includes the </a:t>
            </a:r>
            <a:r>
              <a:rPr lang="en-US" b="0" i="0" u="none" strike="noStrike" dirty="0">
                <a:solidFill>
                  <a:srgbClr val="1E72BD"/>
                </a:solidFill>
                <a:effectLst/>
                <a:latin typeface="Open Sans"/>
                <a:hlinkClick r:id="rId3"/>
              </a:rPr>
              <a:t>putlog scaffolding system</a:t>
            </a:r>
            <a:r>
              <a:rPr lang="en-US" b="0" i="0" dirty="0">
                <a:solidFill>
                  <a:srgbClr val="0A0A0A"/>
                </a:solidFill>
                <a:effectLst/>
                <a:latin typeface="Open Sans"/>
              </a:rPr>
              <a:t>, and is mostly used in brick masonry. It is a scaffolding system that uses the structure being built as its support.</a:t>
            </a:r>
            <a:endParaRPr lang="en-IN" dirty="0"/>
          </a:p>
        </p:txBody>
      </p:sp>
      <p:pic>
        <p:nvPicPr>
          <p:cNvPr id="6" name="Content Placeholder 5">
            <a:extLst>
              <a:ext uri="{FF2B5EF4-FFF2-40B4-BE49-F238E27FC236}">
                <a16:creationId xmlns:a16="http://schemas.microsoft.com/office/drawing/2014/main" id="{420EAD67-CB65-44DC-8EFE-8FE06F412C1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97613" y="2070695"/>
            <a:ext cx="4976812" cy="3732609"/>
          </a:xfrm>
        </p:spPr>
      </p:pic>
    </p:spTree>
    <p:extLst>
      <p:ext uri="{BB962C8B-B14F-4D97-AF65-F5344CB8AC3E}">
        <p14:creationId xmlns:p14="http://schemas.microsoft.com/office/powerpoint/2010/main" val="264457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44B4-5F65-4A2A-994B-72BC7247620A}"/>
              </a:ext>
            </a:extLst>
          </p:cNvPr>
          <p:cNvSpPr>
            <a:spLocks noGrp="1"/>
          </p:cNvSpPr>
          <p:nvPr>
            <p:ph type="title"/>
          </p:nvPr>
        </p:nvSpPr>
        <p:spPr/>
        <p:txBody>
          <a:bodyPr/>
          <a:lstStyle/>
          <a:p>
            <a:r>
              <a:rPr lang="en-IN" dirty="0"/>
              <a:t>Cantilever Scaffolding</a:t>
            </a:r>
          </a:p>
        </p:txBody>
      </p:sp>
      <p:sp>
        <p:nvSpPr>
          <p:cNvPr id="3" name="Content Placeholder 2">
            <a:extLst>
              <a:ext uri="{FF2B5EF4-FFF2-40B4-BE49-F238E27FC236}">
                <a16:creationId xmlns:a16="http://schemas.microsoft.com/office/drawing/2014/main" id="{31C41DE7-E146-4F60-9EC5-3C9A6F5AAD86}"/>
              </a:ext>
            </a:extLst>
          </p:cNvPr>
          <p:cNvSpPr>
            <a:spLocks noGrp="1"/>
          </p:cNvSpPr>
          <p:nvPr>
            <p:ph sz="half" idx="1"/>
          </p:nvPr>
        </p:nvSpPr>
        <p:spPr/>
        <p:txBody>
          <a:bodyPr/>
          <a:lstStyle/>
          <a:p>
            <a:r>
              <a:rPr lang="en-US" b="0" i="0" u="none" strike="noStrike" dirty="0">
                <a:solidFill>
                  <a:srgbClr val="1E72BD"/>
                </a:solidFill>
                <a:effectLst/>
                <a:latin typeface="Open Sans"/>
                <a:hlinkClick r:id="rId2"/>
              </a:rPr>
              <a:t>Cantilever scaffolding</a:t>
            </a:r>
            <a:r>
              <a:rPr lang="en-US" b="0" i="0" dirty="0">
                <a:solidFill>
                  <a:srgbClr val="0A0A0A"/>
                </a:solidFill>
                <a:effectLst/>
                <a:latin typeface="Open Sans"/>
              </a:rPr>
              <a:t> is ideal in situations where the ground surface does not allow for setting up a regular scaffolding system. It is also known as needle scaffolding, because needles provide the foundation for the scaffold. Needles are extended out from the wall of a building on which a working platform is set up.</a:t>
            </a:r>
            <a:endParaRPr lang="en-IN" dirty="0"/>
          </a:p>
        </p:txBody>
      </p:sp>
      <p:pic>
        <p:nvPicPr>
          <p:cNvPr id="7" name="Content Placeholder 6">
            <a:extLst>
              <a:ext uri="{FF2B5EF4-FFF2-40B4-BE49-F238E27FC236}">
                <a16:creationId xmlns:a16="http://schemas.microsoft.com/office/drawing/2014/main" id="{BDAF3A60-AD14-4F98-891E-A518AC58992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09619" y="1701800"/>
            <a:ext cx="3352800" cy="4470400"/>
          </a:xfrm>
        </p:spPr>
      </p:pic>
    </p:spTree>
    <p:extLst>
      <p:ext uri="{BB962C8B-B14F-4D97-AF65-F5344CB8AC3E}">
        <p14:creationId xmlns:p14="http://schemas.microsoft.com/office/powerpoint/2010/main" val="41159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C16CC-67D3-4773-A50F-93378AD05726}"/>
              </a:ext>
            </a:extLst>
          </p:cNvPr>
          <p:cNvSpPr>
            <a:spLocks noGrp="1"/>
          </p:cNvSpPr>
          <p:nvPr>
            <p:ph type="title"/>
          </p:nvPr>
        </p:nvSpPr>
        <p:spPr>
          <a:xfrm>
            <a:off x="6742484" y="2730500"/>
            <a:ext cx="4977103" cy="1397000"/>
          </a:xfrm>
        </p:spPr>
        <p:txBody>
          <a:bodyPr/>
          <a:lstStyle/>
          <a:p>
            <a:r>
              <a:rPr lang="en-IN" dirty="0"/>
              <a:t>CONTENTS</a:t>
            </a:r>
          </a:p>
        </p:txBody>
      </p:sp>
      <p:sp>
        <p:nvSpPr>
          <p:cNvPr id="5" name="Content Placeholder 4">
            <a:extLst>
              <a:ext uri="{FF2B5EF4-FFF2-40B4-BE49-F238E27FC236}">
                <a16:creationId xmlns:a16="http://schemas.microsoft.com/office/drawing/2014/main" id="{0C5E0738-767D-4488-9962-A4DF67BAF1B5}"/>
              </a:ext>
            </a:extLst>
          </p:cNvPr>
          <p:cNvSpPr>
            <a:spLocks noGrp="1"/>
          </p:cNvSpPr>
          <p:nvPr>
            <p:ph sz="half" idx="1"/>
          </p:nvPr>
        </p:nvSpPr>
        <p:spPr/>
        <p:txBody>
          <a:bodyPr/>
          <a:lstStyle/>
          <a:p>
            <a:r>
              <a:rPr lang="en-IN" dirty="0"/>
              <a:t>FORMWORK</a:t>
            </a:r>
          </a:p>
          <a:p>
            <a:r>
              <a:rPr lang="en-IN" dirty="0"/>
              <a:t>TYPES OF FORMWORK</a:t>
            </a:r>
          </a:p>
          <a:p>
            <a:r>
              <a:rPr lang="en-IN" dirty="0"/>
              <a:t>MATERIALS AND CONSTRUCTION OF COMMON FORMWORK AND FALSE WORK SYSTEMS</a:t>
            </a:r>
          </a:p>
          <a:p>
            <a:r>
              <a:rPr lang="en-IN" dirty="0"/>
              <a:t>SCAFFOLDING SYSTEMS</a:t>
            </a:r>
          </a:p>
        </p:txBody>
      </p:sp>
    </p:spTree>
    <p:extLst>
      <p:ext uri="{BB962C8B-B14F-4D97-AF65-F5344CB8AC3E}">
        <p14:creationId xmlns:p14="http://schemas.microsoft.com/office/powerpoint/2010/main" val="305718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296D-9AE0-4375-914A-2128EAA5F2E6}"/>
              </a:ext>
            </a:extLst>
          </p:cNvPr>
          <p:cNvSpPr>
            <a:spLocks noGrp="1"/>
          </p:cNvSpPr>
          <p:nvPr>
            <p:ph type="title"/>
          </p:nvPr>
        </p:nvSpPr>
        <p:spPr/>
        <p:txBody>
          <a:bodyPr/>
          <a:lstStyle/>
          <a:p>
            <a:r>
              <a:rPr lang="en-IN" dirty="0"/>
              <a:t>Mobile scaffolding</a:t>
            </a:r>
          </a:p>
        </p:txBody>
      </p:sp>
      <p:sp>
        <p:nvSpPr>
          <p:cNvPr id="3" name="Content Placeholder 2">
            <a:extLst>
              <a:ext uri="{FF2B5EF4-FFF2-40B4-BE49-F238E27FC236}">
                <a16:creationId xmlns:a16="http://schemas.microsoft.com/office/drawing/2014/main" id="{940ABA40-3DC9-4732-95FB-580EE185B339}"/>
              </a:ext>
            </a:extLst>
          </p:cNvPr>
          <p:cNvSpPr>
            <a:spLocks noGrp="1"/>
          </p:cNvSpPr>
          <p:nvPr>
            <p:ph sz="half" idx="1"/>
          </p:nvPr>
        </p:nvSpPr>
        <p:spPr/>
        <p:txBody>
          <a:bodyPr>
            <a:normAutofit/>
          </a:bodyPr>
          <a:lstStyle/>
          <a:p>
            <a:pPr algn="l"/>
            <a:r>
              <a:rPr lang="en-US" b="0" i="0" u="none" strike="noStrike" dirty="0">
                <a:solidFill>
                  <a:srgbClr val="1E72BD"/>
                </a:solidFill>
                <a:effectLst/>
                <a:latin typeface="Open Sans"/>
                <a:hlinkClick r:id="rId2"/>
              </a:rPr>
              <a:t>Mobile scaffolding</a:t>
            </a:r>
            <a:r>
              <a:rPr lang="en-US" b="0" i="0" dirty="0">
                <a:solidFill>
                  <a:srgbClr val="0A0A0A"/>
                </a:solidFill>
                <a:effectLst/>
                <a:latin typeface="Open Sans"/>
              </a:rPr>
              <a:t> provides portable working platforms that can easily be moved to the location that needs work. Mobile scaffolds sit on castors to allow workers to perform tasks that require frequent change in position. Some of these include mobile towers, genie lifts, and square tower.</a:t>
            </a:r>
            <a:br>
              <a:rPr lang="en-US" dirty="0"/>
            </a:br>
            <a:endParaRPr lang="en-IN" dirty="0"/>
          </a:p>
        </p:txBody>
      </p:sp>
      <p:pic>
        <p:nvPicPr>
          <p:cNvPr id="6" name="Content Placeholder 5">
            <a:extLst>
              <a:ext uri="{FF2B5EF4-FFF2-40B4-BE49-F238E27FC236}">
                <a16:creationId xmlns:a16="http://schemas.microsoft.com/office/drawing/2014/main" id="{181D5D7F-9134-43B8-BFFE-D5ACEAB299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0819" y="1701800"/>
            <a:ext cx="4470400" cy="4470400"/>
          </a:xfrm>
        </p:spPr>
      </p:pic>
    </p:spTree>
    <p:extLst>
      <p:ext uri="{BB962C8B-B14F-4D97-AF65-F5344CB8AC3E}">
        <p14:creationId xmlns:p14="http://schemas.microsoft.com/office/powerpoint/2010/main" val="335436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6C9C-EA3E-4FCB-95A6-F06D34C664CF}"/>
              </a:ext>
            </a:extLst>
          </p:cNvPr>
          <p:cNvSpPr>
            <a:spLocks noGrp="1"/>
          </p:cNvSpPr>
          <p:nvPr>
            <p:ph type="title"/>
          </p:nvPr>
        </p:nvSpPr>
        <p:spPr/>
        <p:txBody>
          <a:bodyPr/>
          <a:lstStyle/>
          <a:p>
            <a:r>
              <a:rPr lang="en-IN" dirty="0"/>
              <a:t>Trestle scaffolding</a:t>
            </a:r>
          </a:p>
        </p:txBody>
      </p:sp>
      <p:sp>
        <p:nvSpPr>
          <p:cNvPr id="3" name="Content Placeholder 2">
            <a:extLst>
              <a:ext uri="{FF2B5EF4-FFF2-40B4-BE49-F238E27FC236}">
                <a16:creationId xmlns:a16="http://schemas.microsoft.com/office/drawing/2014/main" id="{ADEC069C-0D44-43AA-BFD4-957BA3A9EF9A}"/>
              </a:ext>
            </a:extLst>
          </p:cNvPr>
          <p:cNvSpPr>
            <a:spLocks noGrp="1"/>
          </p:cNvSpPr>
          <p:nvPr>
            <p:ph sz="half" idx="1"/>
          </p:nvPr>
        </p:nvSpPr>
        <p:spPr/>
        <p:txBody>
          <a:bodyPr/>
          <a:lstStyle/>
          <a:p>
            <a:r>
              <a:rPr lang="en-US" b="0" i="0" u="none" strike="noStrike" dirty="0">
                <a:solidFill>
                  <a:srgbClr val="1E72BD"/>
                </a:solidFill>
                <a:effectLst/>
                <a:latin typeface="Open Sans"/>
                <a:hlinkClick r:id="rId2"/>
              </a:rPr>
              <a:t>Trestle scaffolds</a:t>
            </a:r>
            <a:r>
              <a:rPr lang="en-US" b="0" i="0" dirty="0">
                <a:solidFill>
                  <a:srgbClr val="0A0A0A"/>
                </a:solidFill>
                <a:effectLst/>
                <a:latin typeface="Open Sans"/>
              </a:rPr>
              <a:t> are used for light duty work. They have adjustable legs so their height can be modified depending on the situation.</a:t>
            </a:r>
            <a:endParaRPr lang="en-IN" dirty="0"/>
          </a:p>
        </p:txBody>
      </p:sp>
      <p:pic>
        <p:nvPicPr>
          <p:cNvPr id="6" name="Content Placeholder 5">
            <a:extLst>
              <a:ext uri="{FF2B5EF4-FFF2-40B4-BE49-F238E27FC236}">
                <a16:creationId xmlns:a16="http://schemas.microsoft.com/office/drawing/2014/main" id="{5C4ACE1C-9210-49D2-ADA6-847180BCC2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05786" y="1988840"/>
            <a:ext cx="5404682" cy="3600400"/>
          </a:xfrm>
        </p:spPr>
      </p:pic>
    </p:spTree>
    <p:extLst>
      <p:ext uri="{BB962C8B-B14F-4D97-AF65-F5344CB8AC3E}">
        <p14:creationId xmlns:p14="http://schemas.microsoft.com/office/powerpoint/2010/main" val="74738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719A-52AB-4F82-88DA-40F724930561}"/>
              </a:ext>
            </a:extLst>
          </p:cNvPr>
          <p:cNvSpPr>
            <a:spLocks noGrp="1"/>
          </p:cNvSpPr>
          <p:nvPr>
            <p:ph type="title"/>
          </p:nvPr>
        </p:nvSpPr>
        <p:spPr/>
        <p:txBody>
          <a:bodyPr/>
          <a:lstStyle/>
          <a:p>
            <a:r>
              <a:rPr lang="en-IN" dirty="0"/>
              <a:t>Aerial Lifts</a:t>
            </a:r>
          </a:p>
        </p:txBody>
      </p:sp>
      <p:sp>
        <p:nvSpPr>
          <p:cNvPr id="3" name="Content Placeholder 2">
            <a:extLst>
              <a:ext uri="{FF2B5EF4-FFF2-40B4-BE49-F238E27FC236}">
                <a16:creationId xmlns:a16="http://schemas.microsoft.com/office/drawing/2014/main" id="{85AAFAA8-BE6D-444B-A6B4-5B6699EED8B8}"/>
              </a:ext>
            </a:extLst>
          </p:cNvPr>
          <p:cNvSpPr>
            <a:spLocks noGrp="1"/>
          </p:cNvSpPr>
          <p:nvPr>
            <p:ph sz="half" idx="1"/>
          </p:nvPr>
        </p:nvSpPr>
        <p:spPr/>
        <p:txBody>
          <a:bodyPr>
            <a:normAutofit lnSpcReduction="10000"/>
          </a:bodyPr>
          <a:lstStyle/>
          <a:p>
            <a:r>
              <a:rPr lang="en-US" b="0" i="0" u="none" strike="noStrike" dirty="0">
                <a:solidFill>
                  <a:srgbClr val="1E72BD"/>
                </a:solidFill>
                <a:effectLst/>
                <a:latin typeface="Open Sans"/>
                <a:hlinkClick r:id="rId2"/>
              </a:rPr>
              <a:t>Aerial lifts</a:t>
            </a:r>
            <a:r>
              <a:rPr lang="en-US" b="0" i="0" dirty="0">
                <a:solidFill>
                  <a:srgbClr val="0A0A0A"/>
                </a:solidFill>
                <a:effectLst/>
                <a:latin typeface="Open Sans"/>
              </a:rPr>
              <a:t> are excellent for short term projects that cover a small area. These are either powered or manually driven to the required height by a structure underneath. They are primarily used for renovation and maintenance projects. However, some construction projects also employ aerial lifts if the task can be completed in a short time. Some examples include scissor lifts, bucket truck, and boom lift.</a:t>
            </a:r>
            <a:endParaRPr lang="en-IN" dirty="0"/>
          </a:p>
        </p:txBody>
      </p:sp>
      <p:pic>
        <p:nvPicPr>
          <p:cNvPr id="6" name="Content Placeholder 5">
            <a:extLst>
              <a:ext uri="{FF2B5EF4-FFF2-40B4-BE49-F238E27FC236}">
                <a16:creationId xmlns:a16="http://schemas.microsoft.com/office/drawing/2014/main" id="{881A12CF-A2C7-470B-A5A7-99A370AAE6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69504" y="2492896"/>
            <a:ext cx="5194387" cy="2663304"/>
          </a:xfrm>
        </p:spPr>
      </p:pic>
    </p:spTree>
    <p:extLst>
      <p:ext uri="{BB962C8B-B14F-4D97-AF65-F5344CB8AC3E}">
        <p14:creationId xmlns:p14="http://schemas.microsoft.com/office/powerpoint/2010/main" val="6687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3D88-D8EA-44C1-8353-1E71290BE6AA}"/>
              </a:ext>
            </a:extLst>
          </p:cNvPr>
          <p:cNvSpPr>
            <a:spLocks noGrp="1"/>
          </p:cNvSpPr>
          <p:nvPr>
            <p:ph type="title"/>
          </p:nvPr>
        </p:nvSpPr>
        <p:spPr/>
        <p:txBody>
          <a:bodyPr/>
          <a:lstStyle/>
          <a:p>
            <a:r>
              <a:rPr lang="en-IN" dirty="0"/>
              <a:t>Construction planning and site constraints</a:t>
            </a:r>
          </a:p>
        </p:txBody>
      </p:sp>
      <p:sp>
        <p:nvSpPr>
          <p:cNvPr id="3" name="Content Placeholder 2">
            <a:extLst>
              <a:ext uri="{FF2B5EF4-FFF2-40B4-BE49-F238E27FC236}">
                <a16:creationId xmlns:a16="http://schemas.microsoft.com/office/drawing/2014/main" id="{6F59C0C8-AB8E-4CD6-AC03-A2CFCB122EF9}"/>
              </a:ext>
            </a:extLst>
          </p:cNvPr>
          <p:cNvSpPr>
            <a:spLocks noGrp="1"/>
          </p:cNvSpPr>
          <p:nvPr>
            <p:ph sz="half" idx="1"/>
          </p:nvPr>
        </p:nvSpPr>
        <p:spPr/>
        <p:txBody>
          <a:bodyPr>
            <a:normAutofit fontScale="77500" lnSpcReduction="20000"/>
          </a:bodyPr>
          <a:lstStyle/>
          <a:p>
            <a:pPr algn="l"/>
            <a:r>
              <a:rPr lang="en-US" b="0" i="0" dirty="0">
                <a:solidFill>
                  <a:srgbClr val="000000"/>
                </a:solidFill>
                <a:effectLst/>
              </a:rPr>
              <a:t>A Constraint is a condition, agency or force that impedes progress towards and objective or goal. </a:t>
            </a:r>
          </a:p>
          <a:p>
            <a:pPr algn="l"/>
            <a:r>
              <a:rPr lang="en-US" b="0" i="0" dirty="0">
                <a:solidFill>
                  <a:srgbClr val="000000"/>
                </a:solidFill>
                <a:effectLst/>
              </a:rPr>
              <a:t>There are a number of different types of constraints that can affect construction projects.</a:t>
            </a:r>
          </a:p>
          <a:p>
            <a:pPr algn="l"/>
            <a:r>
              <a:rPr lang="en-US" b="0" i="0" dirty="0">
                <a:solidFill>
                  <a:srgbClr val="000000"/>
                </a:solidFill>
                <a:effectLst/>
              </a:rPr>
              <a:t>Constraints should be identified, and described in as much detail as possible during the early stages of a project, so that awareness of them and their potential impact can be managed. This includes understanding the dynamics of the project and how different constraints interrelate, as well as being clear about any potential risks and who is responsible for them. </a:t>
            </a:r>
            <a:endParaRPr lang="en-IN" dirty="0"/>
          </a:p>
        </p:txBody>
      </p:sp>
      <p:sp>
        <p:nvSpPr>
          <p:cNvPr id="4" name="Content Placeholder 3">
            <a:extLst>
              <a:ext uri="{FF2B5EF4-FFF2-40B4-BE49-F238E27FC236}">
                <a16:creationId xmlns:a16="http://schemas.microsoft.com/office/drawing/2014/main" id="{2CCBE39F-93E6-4BEB-9007-BB7F324E227A}"/>
              </a:ext>
            </a:extLst>
          </p:cNvPr>
          <p:cNvSpPr>
            <a:spLocks noGrp="1"/>
          </p:cNvSpPr>
          <p:nvPr>
            <p:ph sz="half" idx="2"/>
          </p:nvPr>
        </p:nvSpPr>
        <p:spPr/>
        <p:txBody>
          <a:bodyPr>
            <a:normAutofit fontScale="77500" lnSpcReduction="20000"/>
          </a:bodyPr>
          <a:lstStyle/>
          <a:p>
            <a:r>
              <a:rPr lang="en-IN" dirty="0"/>
              <a:t>Design constraints:</a:t>
            </a:r>
          </a:p>
          <a:p>
            <a:pPr marL="0" indent="0">
              <a:buNone/>
            </a:pPr>
            <a:r>
              <a:rPr lang="en-IN" dirty="0"/>
              <a:t>These are factors that limit the range of potential design solution that can be adopted. </a:t>
            </a:r>
          </a:p>
          <a:p>
            <a:pPr marL="0" indent="0">
              <a:buNone/>
            </a:pPr>
            <a:r>
              <a:rPr lang="en-IN" dirty="0"/>
              <a:t>They may be inherent in the type of building required or site or they may be imposed by the client or a third party.</a:t>
            </a:r>
          </a:p>
        </p:txBody>
      </p:sp>
    </p:spTree>
    <p:extLst>
      <p:ext uri="{BB962C8B-B14F-4D97-AF65-F5344CB8AC3E}">
        <p14:creationId xmlns:p14="http://schemas.microsoft.com/office/powerpoint/2010/main" val="11795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F15D-AE1E-46A8-8B52-50CF44FAF93D}"/>
              </a:ext>
            </a:extLst>
          </p:cNvPr>
          <p:cNvSpPr>
            <a:spLocks noGrp="1"/>
          </p:cNvSpPr>
          <p:nvPr>
            <p:ph type="title"/>
          </p:nvPr>
        </p:nvSpPr>
        <p:spPr/>
        <p:txBody>
          <a:bodyPr/>
          <a:lstStyle/>
          <a:p>
            <a:r>
              <a:rPr lang="en-IN" dirty="0"/>
              <a:t>Types of design constraints</a:t>
            </a:r>
          </a:p>
        </p:txBody>
      </p:sp>
      <p:sp>
        <p:nvSpPr>
          <p:cNvPr id="3" name="Content Placeholder 2">
            <a:extLst>
              <a:ext uri="{FF2B5EF4-FFF2-40B4-BE49-F238E27FC236}">
                <a16:creationId xmlns:a16="http://schemas.microsoft.com/office/drawing/2014/main" id="{5758B738-842C-4ED4-B336-61E91691143E}"/>
              </a:ext>
            </a:extLst>
          </p:cNvPr>
          <p:cNvSpPr>
            <a:spLocks noGrp="1"/>
          </p:cNvSpPr>
          <p:nvPr>
            <p:ph sz="half" idx="1"/>
          </p:nvPr>
        </p:nvSpPr>
        <p:spPr/>
        <p:txBody>
          <a:bodyPr>
            <a:normAutofit fontScale="62500" lnSpcReduction="20000"/>
          </a:bodyPr>
          <a:lstStyle/>
          <a:p>
            <a:pPr algn="l">
              <a:buFont typeface="Arial" panose="020B0604020202020204" pitchFamily="34" charset="0"/>
              <a:buChar char="•"/>
            </a:pPr>
            <a:r>
              <a:rPr lang="en-US" b="0" i="0" dirty="0">
                <a:solidFill>
                  <a:srgbClr val="000000"/>
                </a:solidFill>
                <a:effectLst/>
              </a:rPr>
              <a:t>Available </a:t>
            </a:r>
            <a:r>
              <a:rPr lang="en-US" b="0" i="0" strike="noStrike" dirty="0">
                <a:solidFill>
                  <a:srgbClr val="1A0DAB"/>
                </a:solidFill>
                <a:effectLst/>
              </a:rPr>
              <a:t>technology</a:t>
            </a:r>
            <a:r>
              <a:rPr lang="en-US" b="0" i="0" dirty="0">
                <a:solidFill>
                  <a:srgbClr val="000000"/>
                </a:solidFill>
                <a:effectLst/>
              </a:rPr>
              <a:t>, </a:t>
            </a:r>
            <a:r>
              <a:rPr lang="en-US" b="0" i="0" strike="noStrike" dirty="0">
                <a:solidFill>
                  <a:srgbClr val="1A0DAB"/>
                </a:solidFill>
                <a:effectLst/>
              </a:rPr>
              <a:t>skills</a:t>
            </a:r>
            <a:r>
              <a:rPr lang="en-US" b="0" i="0" dirty="0">
                <a:solidFill>
                  <a:srgbClr val="000000"/>
                </a:solidFill>
                <a:effectLst/>
              </a:rPr>
              <a:t>, </a:t>
            </a:r>
            <a:r>
              <a:rPr lang="en-US" b="0" i="0" strike="noStrike" dirty="0">
                <a:solidFill>
                  <a:srgbClr val="1A0DAB"/>
                </a:solidFill>
                <a:effectLst/>
              </a:rPr>
              <a:t>plant</a:t>
            </a:r>
            <a:r>
              <a:rPr lang="en-US" b="0" i="0" dirty="0">
                <a:solidFill>
                  <a:srgbClr val="000000"/>
                </a:solidFill>
                <a:effectLst/>
              </a:rPr>
              <a:t>, </a:t>
            </a:r>
            <a:r>
              <a:rPr lang="en-US" b="0" i="0" strike="noStrike" dirty="0">
                <a:solidFill>
                  <a:srgbClr val="1A0DAB"/>
                </a:solidFill>
                <a:effectLst/>
              </a:rPr>
              <a:t>materials</a:t>
            </a:r>
            <a:r>
              <a:rPr lang="en-US" b="0" i="0" dirty="0">
                <a:solidFill>
                  <a:srgbClr val="000000"/>
                </a:solidFill>
                <a:effectLst/>
              </a:rPr>
              <a:t>, </a:t>
            </a:r>
            <a:r>
              <a:rPr lang="en-US" b="0" i="0" strike="noStrike" dirty="0" err="1">
                <a:solidFill>
                  <a:srgbClr val="1A0DAB"/>
                </a:solidFill>
                <a:effectLst/>
              </a:rPr>
              <a:t>labour</a:t>
            </a:r>
            <a:r>
              <a:rPr lang="en-US" b="0" i="0" dirty="0">
                <a:solidFill>
                  <a:srgbClr val="000000"/>
                </a:solidFill>
                <a:effectLst/>
              </a:rPr>
              <a:t> and so on.</a:t>
            </a:r>
          </a:p>
          <a:p>
            <a:pPr algn="l">
              <a:buFont typeface="Arial" panose="020B0604020202020204" pitchFamily="34" charset="0"/>
              <a:buChar char="•"/>
            </a:pPr>
            <a:r>
              <a:rPr lang="en-US" b="0" i="0" dirty="0">
                <a:solidFill>
                  <a:srgbClr val="000000"/>
                </a:solidFill>
                <a:effectLst/>
              </a:rPr>
              <a:t>The </a:t>
            </a:r>
            <a:r>
              <a:rPr lang="en-US" b="0" i="0" strike="noStrike" dirty="0">
                <a:solidFill>
                  <a:srgbClr val="1A0DAB"/>
                </a:solidFill>
                <a:effectLst/>
              </a:rPr>
              <a:t>budget</a:t>
            </a:r>
            <a:r>
              <a:rPr lang="en-US" b="0" i="0" dirty="0">
                <a:solidFill>
                  <a:srgbClr val="000000"/>
                </a:solidFill>
                <a:effectLst/>
              </a:rPr>
              <a:t>.</a:t>
            </a:r>
          </a:p>
          <a:p>
            <a:pPr algn="l">
              <a:buFont typeface="Arial" panose="020B0604020202020204" pitchFamily="34" charset="0"/>
              <a:buChar char="•"/>
            </a:pPr>
            <a:r>
              <a:rPr lang="en-US" b="0" i="0" dirty="0">
                <a:solidFill>
                  <a:srgbClr val="000000"/>
                </a:solidFill>
                <a:effectLst/>
              </a:rPr>
              <a:t>Specific </a:t>
            </a:r>
            <a:r>
              <a:rPr lang="en-US" b="0" i="0" strike="noStrike" dirty="0">
                <a:solidFill>
                  <a:srgbClr val="1A0DAB"/>
                </a:solidFill>
                <a:effectLst/>
              </a:rPr>
              <a:t>performance requirements</a:t>
            </a:r>
            <a:r>
              <a:rPr lang="en-US" b="0" i="0" dirty="0">
                <a:solidFill>
                  <a:srgbClr val="000000"/>
                </a:solidFill>
                <a:effectLst/>
              </a:rPr>
              <a:t>.</a:t>
            </a:r>
          </a:p>
          <a:p>
            <a:pPr algn="l">
              <a:buFont typeface="Arial" panose="020B0604020202020204" pitchFamily="34" charset="0"/>
              <a:buChar char="•"/>
            </a:pPr>
            <a:r>
              <a:rPr lang="en-US" b="0" i="0" strike="noStrike" dirty="0">
                <a:solidFill>
                  <a:srgbClr val="1A0DAB"/>
                </a:solidFill>
                <a:effectLst/>
              </a:rPr>
              <a:t>Site</a:t>
            </a:r>
            <a:r>
              <a:rPr lang="en-US" b="0" i="0" dirty="0">
                <a:solidFill>
                  <a:srgbClr val="000000"/>
                </a:solidFill>
                <a:effectLst/>
              </a:rPr>
              <a:t> </a:t>
            </a:r>
            <a:r>
              <a:rPr lang="en-US" b="0" i="0" strike="noStrike" dirty="0">
                <a:solidFill>
                  <a:srgbClr val="1A0DAB"/>
                </a:solidFill>
                <a:effectLst/>
              </a:rPr>
              <a:t>form</a:t>
            </a:r>
            <a:r>
              <a:rPr lang="en-US" b="0" i="0" dirty="0">
                <a:solidFill>
                  <a:srgbClr val="000000"/>
                </a:solidFill>
                <a:effectLst/>
              </a:rPr>
              <a:t>, </a:t>
            </a:r>
            <a:r>
              <a:rPr lang="en-US" b="0" i="0" strike="noStrike" dirty="0">
                <a:solidFill>
                  <a:srgbClr val="1A0DAB"/>
                </a:solidFill>
                <a:effectLst/>
              </a:rPr>
              <a:t>boundaries</a:t>
            </a:r>
            <a:r>
              <a:rPr lang="en-US" b="0" i="0" dirty="0">
                <a:solidFill>
                  <a:srgbClr val="000000"/>
                </a:solidFill>
                <a:effectLst/>
              </a:rPr>
              <a:t>, </a:t>
            </a:r>
            <a:r>
              <a:rPr lang="en-US" b="0" i="0" strike="noStrike" dirty="0">
                <a:solidFill>
                  <a:srgbClr val="1A0DAB"/>
                </a:solidFill>
                <a:effectLst/>
              </a:rPr>
              <a:t>conditions</a:t>
            </a:r>
            <a:r>
              <a:rPr lang="en-US" b="0" i="0" dirty="0">
                <a:solidFill>
                  <a:srgbClr val="000000"/>
                </a:solidFill>
                <a:effectLst/>
              </a:rPr>
              <a:t> and </a:t>
            </a:r>
            <a:r>
              <a:rPr lang="en-US" b="0" i="0" dirty="0" err="1">
                <a:solidFill>
                  <a:srgbClr val="000000"/>
                </a:solidFill>
                <a:effectLst/>
              </a:rPr>
              <a:t>neighbouring</a:t>
            </a:r>
            <a:r>
              <a:rPr lang="en-US" b="0" i="0" dirty="0">
                <a:solidFill>
                  <a:srgbClr val="000000"/>
                </a:solidFill>
                <a:effectLst/>
              </a:rPr>
              <a:t> </a:t>
            </a:r>
            <a:r>
              <a:rPr lang="en-US" b="0" i="0" strike="noStrike" dirty="0">
                <a:solidFill>
                  <a:srgbClr val="1A0DAB"/>
                </a:solidFill>
                <a:effectLst/>
              </a:rPr>
              <a:t>properties</a:t>
            </a:r>
            <a:r>
              <a:rPr lang="en-US" b="0" i="0" dirty="0">
                <a:solidFill>
                  <a:srgbClr val="000000"/>
                </a:solidFill>
                <a:effectLst/>
              </a:rPr>
              <a:t>.</a:t>
            </a:r>
          </a:p>
          <a:p>
            <a:pPr algn="l">
              <a:buFont typeface="Arial" panose="020B0604020202020204" pitchFamily="34" charset="0"/>
              <a:buChar char="•"/>
            </a:pPr>
            <a:r>
              <a:rPr lang="en-US" b="0" i="0" strike="noStrike" dirty="0">
                <a:solidFill>
                  <a:srgbClr val="1A0DAB"/>
                </a:solidFill>
                <a:effectLst/>
              </a:rPr>
              <a:t>Site</a:t>
            </a:r>
            <a:r>
              <a:rPr lang="en-US" b="0" i="0" dirty="0">
                <a:solidFill>
                  <a:srgbClr val="000000"/>
                </a:solidFill>
                <a:effectLst/>
              </a:rPr>
              <a:t> </a:t>
            </a:r>
            <a:r>
              <a:rPr lang="en-US" b="0" i="0" strike="noStrike" dirty="0">
                <a:solidFill>
                  <a:srgbClr val="1A0DAB"/>
                </a:solidFill>
                <a:effectLst/>
              </a:rPr>
              <a:t>access</a:t>
            </a:r>
            <a:r>
              <a:rPr lang="en-US" b="0" i="0" dirty="0">
                <a:solidFill>
                  <a:srgbClr val="000000"/>
                </a:solidFill>
                <a:effectLst/>
              </a:rPr>
              <a:t>, </a:t>
            </a:r>
            <a:r>
              <a:rPr lang="en-US" b="0" i="0" strike="noStrike" dirty="0">
                <a:solidFill>
                  <a:srgbClr val="1A0DAB"/>
                </a:solidFill>
                <a:effectLst/>
              </a:rPr>
              <a:t>rights of way</a:t>
            </a:r>
            <a:r>
              <a:rPr lang="en-US" b="0" i="0" dirty="0">
                <a:solidFill>
                  <a:srgbClr val="000000"/>
                </a:solidFill>
                <a:effectLst/>
              </a:rPr>
              <a:t>, </a:t>
            </a:r>
            <a:r>
              <a:rPr lang="en-US" b="0" i="0" strike="noStrike" dirty="0">
                <a:solidFill>
                  <a:srgbClr val="1A0DAB"/>
                </a:solidFill>
                <a:effectLst/>
              </a:rPr>
              <a:t>rights to light</a:t>
            </a:r>
            <a:r>
              <a:rPr lang="en-US" b="0" i="0" dirty="0">
                <a:solidFill>
                  <a:srgbClr val="000000"/>
                </a:solidFill>
                <a:effectLst/>
              </a:rPr>
              <a:t> and so on.</a:t>
            </a:r>
          </a:p>
          <a:p>
            <a:pPr algn="l">
              <a:buFont typeface="Arial" panose="020B0604020202020204" pitchFamily="34" charset="0"/>
              <a:buChar char="•"/>
            </a:pPr>
            <a:r>
              <a:rPr lang="en-US" b="0" i="0" dirty="0">
                <a:solidFill>
                  <a:srgbClr val="000000"/>
                </a:solidFill>
                <a:effectLst/>
              </a:rPr>
              <a:t>Local </a:t>
            </a:r>
            <a:r>
              <a:rPr lang="en-US" b="0" i="0" strike="noStrike" dirty="0">
                <a:solidFill>
                  <a:srgbClr val="1A0DAB"/>
                </a:solidFill>
                <a:effectLst/>
              </a:rPr>
              <a:t>infrastructure</a:t>
            </a:r>
            <a:r>
              <a:rPr lang="en-US" b="0" i="0" dirty="0">
                <a:solidFill>
                  <a:srgbClr val="000000"/>
                </a:solidFill>
                <a:effectLst/>
              </a:rPr>
              <a:t>.</a:t>
            </a:r>
          </a:p>
          <a:p>
            <a:pPr algn="l">
              <a:buFont typeface="Arial" panose="020B0604020202020204" pitchFamily="34" charset="0"/>
              <a:buChar char="•"/>
            </a:pPr>
            <a:r>
              <a:rPr lang="en-US" b="0" i="0" strike="noStrike" dirty="0">
                <a:solidFill>
                  <a:srgbClr val="1A0DAB"/>
                </a:solidFill>
                <a:effectLst/>
              </a:rPr>
              <a:t>Planning</a:t>
            </a:r>
            <a:r>
              <a:rPr lang="en-US" b="0" i="0" dirty="0">
                <a:solidFill>
                  <a:srgbClr val="000000"/>
                </a:solidFill>
                <a:effectLst/>
              </a:rPr>
              <a:t> and </a:t>
            </a:r>
            <a:r>
              <a:rPr lang="en-US" b="0" i="0" strike="noStrike" dirty="0">
                <a:solidFill>
                  <a:srgbClr val="1A0DAB"/>
                </a:solidFill>
                <a:effectLst/>
              </a:rPr>
              <a:t>building regulations</a:t>
            </a:r>
            <a:r>
              <a:rPr lang="en-US" b="0" i="0" dirty="0">
                <a:solidFill>
                  <a:srgbClr val="000000"/>
                </a:solidFill>
                <a:effectLst/>
              </a:rPr>
              <a:t> restrictions.</a:t>
            </a:r>
          </a:p>
          <a:p>
            <a:pPr algn="l">
              <a:buFont typeface="Arial" panose="020B0604020202020204" pitchFamily="34" charset="0"/>
              <a:buChar char="•"/>
            </a:pPr>
            <a:r>
              <a:rPr lang="en-US" b="0" i="0" strike="noStrike" dirty="0">
                <a:solidFill>
                  <a:srgbClr val="1A0DAB"/>
                </a:solidFill>
                <a:effectLst/>
              </a:rPr>
              <a:t>Completion date</a:t>
            </a:r>
            <a:r>
              <a:rPr lang="en-US" b="0" i="0" dirty="0">
                <a:solidFill>
                  <a:srgbClr val="000000"/>
                </a:solidFill>
                <a:effectLst/>
              </a:rPr>
              <a:t>.</a:t>
            </a:r>
          </a:p>
          <a:p>
            <a:pPr algn="l">
              <a:buFont typeface="Arial" panose="020B0604020202020204" pitchFamily="34" charset="0"/>
              <a:buChar char="•"/>
            </a:pPr>
            <a:r>
              <a:rPr lang="en-US" b="0" i="0" dirty="0">
                <a:solidFill>
                  <a:srgbClr val="000000"/>
                </a:solidFill>
                <a:effectLst/>
              </a:rPr>
              <a:t>Local climatic </a:t>
            </a:r>
            <a:r>
              <a:rPr lang="en-US" b="0" i="0" strike="noStrike" dirty="0">
                <a:solidFill>
                  <a:srgbClr val="1A0DAB"/>
                </a:solidFill>
                <a:effectLst/>
              </a:rPr>
              <a:t>conditions</a:t>
            </a:r>
            <a:r>
              <a:rPr lang="en-US" b="0" i="0" dirty="0">
                <a:solidFill>
                  <a:srgbClr val="000000"/>
                </a:solidFill>
                <a:effectLst/>
              </a:rPr>
              <a:t>.</a:t>
            </a:r>
          </a:p>
          <a:p>
            <a:endParaRPr lang="en-IN" dirty="0"/>
          </a:p>
        </p:txBody>
      </p:sp>
      <p:sp>
        <p:nvSpPr>
          <p:cNvPr id="4" name="Content Placeholder 3">
            <a:extLst>
              <a:ext uri="{FF2B5EF4-FFF2-40B4-BE49-F238E27FC236}">
                <a16:creationId xmlns:a16="http://schemas.microsoft.com/office/drawing/2014/main" id="{94037A3C-A657-4137-939B-8FE1D39FEE65}"/>
              </a:ext>
            </a:extLst>
          </p:cNvPr>
          <p:cNvSpPr>
            <a:spLocks noGrp="1"/>
          </p:cNvSpPr>
          <p:nvPr>
            <p:ph sz="half" idx="2"/>
          </p:nvPr>
        </p:nvSpPr>
        <p:spPr/>
        <p:txBody>
          <a:bodyPr>
            <a:normAutofit fontScale="62500" lnSpcReduction="20000"/>
          </a:bodyPr>
          <a:lstStyle/>
          <a:p>
            <a:endParaRPr lang="en-IN"/>
          </a:p>
        </p:txBody>
      </p:sp>
    </p:spTree>
    <p:extLst>
      <p:ext uri="{BB962C8B-B14F-4D97-AF65-F5344CB8AC3E}">
        <p14:creationId xmlns:p14="http://schemas.microsoft.com/office/powerpoint/2010/main" val="87330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OF FORMWORK AND CONSTRUCTION SAFETY</a:t>
            </a:r>
          </a:p>
        </p:txBody>
      </p:sp>
      <p:sp>
        <p:nvSpPr>
          <p:cNvPr id="3" name="Subtitle 2"/>
          <p:cNvSpPr>
            <a:spLocks noGrp="1"/>
          </p:cNvSpPr>
          <p:nvPr>
            <p:ph type="subTitle" idx="1"/>
          </p:nvPr>
        </p:nvSpPr>
        <p:spPr/>
        <p:txBody>
          <a:bodyPr/>
          <a:lstStyle/>
          <a:p>
            <a:r>
              <a:rPr lang="en-US" dirty="0"/>
              <a:t>UNIT -1 </a:t>
            </a:r>
          </a:p>
          <a:p>
            <a:r>
              <a:rPr lang="en-US" dirty="0"/>
              <a:t>INTRODUCTION</a:t>
            </a:r>
          </a:p>
        </p:txBody>
      </p:sp>
    </p:spTree>
    <p:extLst>
      <p:ext uri="{BB962C8B-B14F-4D97-AF65-F5344CB8AC3E}">
        <p14:creationId xmlns:p14="http://schemas.microsoft.com/office/powerpoint/2010/main" val="381278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E589-5150-495A-9736-55253EC774D7}"/>
              </a:ext>
            </a:extLst>
          </p:cNvPr>
          <p:cNvSpPr>
            <a:spLocks noGrp="1"/>
          </p:cNvSpPr>
          <p:nvPr>
            <p:ph type="title"/>
          </p:nvPr>
        </p:nvSpPr>
        <p:spPr/>
        <p:txBody>
          <a:bodyPr/>
          <a:lstStyle/>
          <a:p>
            <a:r>
              <a:rPr lang="en-US" dirty="0"/>
              <a:t>Planning for maximum reuse – Economical form construction</a:t>
            </a:r>
            <a:endParaRPr lang="en-IN" dirty="0"/>
          </a:p>
        </p:txBody>
      </p:sp>
      <p:sp>
        <p:nvSpPr>
          <p:cNvPr id="3" name="Content Placeholder 2">
            <a:extLst>
              <a:ext uri="{FF2B5EF4-FFF2-40B4-BE49-F238E27FC236}">
                <a16:creationId xmlns:a16="http://schemas.microsoft.com/office/drawing/2014/main" id="{4A9FDEAC-8363-4532-9B2E-9B911B472C3D}"/>
              </a:ext>
            </a:extLst>
          </p:cNvPr>
          <p:cNvSpPr>
            <a:spLocks noGrp="1"/>
          </p:cNvSpPr>
          <p:nvPr>
            <p:ph idx="1"/>
          </p:nvPr>
        </p:nvSpPr>
        <p:spPr/>
        <p:txBody>
          <a:bodyPr>
            <a:normAutofit/>
          </a:bodyPr>
          <a:lstStyle/>
          <a:p>
            <a:r>
              <a:rPr lang="en-IN" dirty="0"/>
              <a:t>Benefits of Reuse of materials:</a:t>
            </a:r>
          </a:p>
          <a:p>
            <a:pPr marL="0" indent="0">
              <a:buNone/>
            </a:pPr>
            <a:r>
              <a:rPr lang="en-US" dirty="0"/>
              <a:t>Reduced waste disposal costs covering both transportation and disposal; </a:t>
            </a:r>
          </a:p>
          <a:p>
            <a:pPr marL="0" indent="0">
              <a:buNone/>
            </a:pPr>
            <a:r>
              <a:rPr lang="en-US" dirty="0"/>
              <a:t>Avoidance of primary material use reducing cost of build;</a:t>
            </a:r>
          </a:p>
          <a:p>
            <a:pPr marL="0" indent="0">
              <a:buNone/>
            </a:pPr>
            <a:r>
              <a:rPr lang="en-US" dirty="0"/>
              <a:t>Raised staff awareness of re-use opportunities for future projects;</a:t>
            </a:r>
          </a:p>
        </p:txBody>
      </p:sp>
    </p:spTree>
    <p:extLst>
      <p:ext uri="{BB962C8B-B14F-4D97-AF65-F5344CB8AC3E}">
        <p14:creationId xmlns:p14="http://schemas.microsoft.com/office/powerpoint/2010/main" val="259641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B6759-D96C-406F-A4D4-DB2D173A57F6}"/>
              </a:ext>
            </a:extLst>
          </p:cNvPr>
          <p:cNvSpPr>
            <a:spLocks noGrp="1"/>
          </p:cNvSpPr>
          <p:nvPr>
            <p:ph idx="1"/>
          </p:nvPr>
        </p:nvSpPr>
        <p:spPr/>
        <p:txBody>
          <a:bodyPr/>
          <a:lstStyle/>
          <a:p>
            <a:pPr marL="0" indent="0">
              <a:buNone/>
            </a:pPr>
            <a:r>
              <a:rPr lang="en-US" dirty="0"/>
              <a:t>Cost savings associated with re-use of site won materials can include: </a:t>
            </a:r>
          </a:p>
          <a:p>
            <a:pPr marL="0" indent="0">
              <a:buNone/>
            </a:pPr>
            <a:r>
              <a:rPr lang="en-US" dirty="0"/>
              <a:t>• Reduced need to purchase new materials: cost savings associated with recovery and re-use of items from demolition, e.g. bricks, ornamental objects, high value materials; </a:t>
            </a:r>
          </a:p>
          <a:p>
            <a:pPr marL="0" indent="0">
              <a:buNone/>
            </a:pPr>
            <a:r>
              <a:rPr lang="en-US" dirty="0"/>
              <a:t>• Savings from reduced waste management </a:t>
            </a:r>
            <a:r>
              <a:rPr lang="en-US"/>
              <a:t>costs;</a:t>
            </a:r>
            <a:endParaRPr lang="en-US" dirty="0"/>
          </a:p>
        </p:txBody>
      </p:sp>
    </p:spTree>
    <p:extLst>
      <p:ext uri="{BB962C8B-B14F-4D97-AF65-F5344CB8AC3E}">
        <p14:creationId xmlns:p14="http://schemas.microsoft.com/office/powerpoint/2010/main" val="27503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3755-703E-4C2E-ACC5-F84B85C6BA77}"/>
              </a:ext>
            </a:extLst>
          </p:cNvPr>
          <p:cNvSpPr>
            <a:spLocks noGrp="1"/>
          </p:cNvSpPr>
          <p:nvPr>
            <p:ph type="title"/>
          </p:nvPr>
        </p:nvSpPr>
        <p:spPr>
          <a:xfrm>
            <a:off x="1125860" y="260648"/>
            <a:ext cx="10157354" cy="780504"/>
          </a:xfrm>
        </p:spPr>
        <p:txBody>
          <a:bodyPr/>
          <a:lstStyle/>
          <a:p>
            <a:r>
              <a:rPr lang="en-IN" dirty="0"/>
              <a:t>Materials to be re-used</a:t>
            </a:r>
          </a:p>
        </p:txBody>
      </p:sp>
      <p:graphicFrame>
        <p:nvGraphicFramePr>
          <p:cNvPr id="4" name="Table 4">
            <a:extLst>
              <a:ext uri="{FF2B5EF4-FFF2-40B4-BE49-F238E27FC236}">
                <a16:creationId xmlns:a16="http://schemas.microsoft.com/office/drawing/2014/main" id="{F1F4FA24-E53A-4E86-9F98-1553C7B0FDD0}"/>
              </a:ext>
            </a:extLst>
          </p:cNvPr>
          <p:cNvGraphicFramePr>
            <a:graphicFrameLocks noGrp="1"/>
          </p:cNvGraphicFramePr>
          <p:nvPr>
            <p:extLst>
              <p:ext uri="{D42A27DB-BD31-4B8C-83A1-F6EECF244321}">
                <p14:modId xmlns:p14="http://schemas.microsoft.com/office/powerpoint/2010/main" val="1339332185"/>
              </p:ext>
            </p:extLst>
          </p:nvPr>
        </p:nvGraphicFramePr>
        <p:xfrm>
          <a:off x="1341884" y="1019512"/>
          <a:ext cx="8125884" cy="5577840"/>
        </p:xfrm>
        <a:graphic>
          <a:graphicData uri="http://schemas.openxmlformats.org/drawingml/2006/table">
            <a:tbl>
              <a:tblPr firstRow="1" bandRow="1">
                <a:tableStyleId>{69012ECD-51FC-41F1-AA8D-1B2483CD663E}</a:tableStyleId>
              </a:tblPr>
              <a:tblGrid>
                <a:gridCol w="2708628">
                  <a:extLst>
                    <a:ext uri="{9D8B030D-6E8A-4147-A177-3AD203B41FA5}">
                      <a16:colId xmlns:a16="http://schemas.microsoft.com/office/drawing/2014/main" val="3622363696"/>
                    </a:ext>
                  </a:extLst>
                </a:gridCol>
                <a:gridCol w="2708628">
                  <a:extLst>
                    <a:ext uri="{9D8B030D-6E8A-4147-A177-3AD203B41FA5}">
                      <a16:colId xmlns:a16="http://schemas.microsoft.com/office/drawing/2014/main" val="2878625038"/>
                    </a:ext>
                  </a:extLst>
                </a:gridCol>
                <a:gridCol w="2708628">
                  <a:extLst>
                    <a:ext uri="{9D8B030D-6E8A-4147-A177-3AD203B41FA5}">
                      <a16:colId xmlns:a16="http://schemas.microsoft.com/office/drawing/2014/main" val="1531602627"/>
                    </a:ext>
                  </a:extLst>
                </a:gridCol>
              </a:tblGrid>
              <a:tr h="370840">
                <a:tc>
                  <a:txBody>
                    <a:bodyPr/>
                    <a:lstStyle/>
                    <a:p>
                      <a:r>
                        <a:rPr lang="en-IN" dirty="0"/>
                        <a:t>Material</a:t>
                      </a:r>
                    </a:p>
                  </a:txBody>
                  <a:tcPr/>
                </a:tc>
                <a:tc>
                  <a:txBody>
                    <a:bodyPr/>
                    <a:lstStyle/>
                    <a:p>
                      <a:r>
                        <a:rPr lang="en-IN" dirty="0"/>
                        <a:t>Examples of products</a:t>
                      </a:r>
                    </a:p>
                  </a:txBody>
                  <a:tcPr/>
                </a:tc>
                <a:tc>
                  <a:txBody>
                    <a:bodyPr/>
                    <a:lstStyle/>
                    <a:p>
                      <a:r>
                        <a:rPr lang="en-IN" dirty="0"/>
                        <a:t>Re-use opportunity</a:t>
                      </a:r>
                    </a:p>
                  </a:txBody>
                  <a:tcPr/>
                </a:tc>
                <a:extLst>
                  <a:ext uri="{0D108BD9-81ED-4DB2-BD59-A6C34878D82A}">
                    <a16:rowId xmlns:a16="http://schemas.microsoft.com/office/drawing/2014/main" val="346486946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Excavated material </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Top soil, concrete, rubble, clay. </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400" dirty="0"/>
                        <a:t>Can be re-used on-site as fill, </a:t>
                      </a:r>
                      <a:r>
                        <a:rPr lang="en-US" sz="1400" dirty="0" err="1"/>
                        <a:t>stabilising</a:t>
                      </a:r>
                      <a:r>
                        <a:rPr lang="en-US" sz="1400" dirty="0"/>
                        <a:t> soils using hydraulic binders, manufacturing quality soils by adding ‘green’ compost, and re-mediating brownfield land in-situ.</a:t>
                      </a:r>
                      <a:endParaRPr lang="en-IN" sz="1400" dirty="0"/>
                    </a:p>
                    <a:p>
                      <a:endParaRPr lang="en-IN" sz="1400" dirty="0"/>
                    </a:p>
                  </a:txBody>
                  <a:tcPr/>
                </a:tc>
                <a:extLst>
                  <a:ext uri="{0D108BD9-81ED-4DB2-BD59-A6C34878D82A}">
                    <a16:rowId xmlns:a16="http://schemas.microsoft.com/office/drawing/2014/main" val="1720397947"/>
                  </a:ext>
                </a:extLst>
              </a:tr>
              <a:tr h="370840">
                <a:tc>
                  <a:txBody>
                    <a:bodyPr/>
                    <a:lstStyle/>
                    <a:p>
                      <a:r>
                        <a:rPr lang="en-IN" sz="1400" dirty="0"/>
                        <a:t>Brick, concrete and masonry</a:t>
                      </a:r>
                    </a:p>
                  </a:txBody>
                  <a:tcPr/>
                </a:tc>
                <a:tc>
                  <a:txBody>
                    <a:bodyPr/>
                    <a:lstStyle/>
                    <a:p>
                      <a:r>
                        <a:rPr lang="en-US" sz="1400" dirty="0"/>
                        <a:t>Common / building bricks, fire or refractory bricks, ceramic glazed, engineering bricks, paving. Masonry: Marble, granite travertine, limestone, cast stone, concrete block, glass block and cob.</a:t>
                      </a:r>
                      <a:endParaRPr lang="en-IN" sz="1400" dirty="0"/>
                    </a:p>
                  </a:txBody>
                  <a:tcPr/>
                </a:tc>
                <a:tc>
                  <a:txBody>
                    <a:bodyPr/>
                    <a:lstStyle/>
                    <a:p>
                      <a:r>
                        <a:rPr lang="en-US" sz="1400" dirty="0"/>
                        <a:t>Material arising from demolition can be processed on-site and used as fill, sub-base material or driveway / car parking substructure.</a:t>
                      </a:r>
                      <a:endParaRPr lang="en-IN" sz="1400" dirty="0"/>
                    </a:p>
                  </a:txBody>
                  <a:tcPr/>
                </a:tc>
                <a:extLst>
                  <a:ext uri="{0D108BD9-81ED-4DB2-BD59-A6C34878D82A}">
                    <a16:rowId xmlns:a16="http://schemas.microsoft.com/office/drawing/2014/main" val="597095291"/>
                  </a:ext>
                </a:extLst>
              </a:tr>
              <a:tr h="370840">
                <a:tc>
                  <a:txBody>
                    <a:bodyPr/>
                    <a:lstStyle/>
                    <a:p>
                      <a:r>
                        <a:rPr lang="en-IN" sz="1400" dirty="0"/>
                        <a:t>Ironwork</a:t>
                      </a:r>
                    </a:p>
                  </a:txBody>
                  <a:tcPr/>
                </a:tc>
                <a:tc>
                  <a:txBody>
                    <a:bodyPr/>
                    <a:lstStyle/>
                    <a:p>
                      <a:r>
                        <a:rPr lang="en-US" sz="1400" dirty="0"/>
                        <a:t>Wrought iron, cast iron and early steel columns, conservatories, windows, doors trusses, frames, features and staircases.</a:t>
                      </a:r>
                      <a:endParaRPr lang="en-IN" sz="1400" dirty="0"/>
                    </a:p>
                  </a:txBody>
                  <a:tcPr/>
                </a:tc>
                <a:tc>
                  <a:txBody>
                    <a:bodyPr/>
                    <a:lstStyle/>
                    <a:p>
                      <a:r>
                        <a:rPr lang="en-US" sz="1400" dirty="0"/>
                        <a:t>Sell materials for re-use to scrap groups. Ironwork could be used on other construction projects.</a:t>
                      </a:r>
                      <a:endParaRPr lang="en-IN" sz="1400" dirty="0"/>
                    </a:p>
                  </a:txBody>
                  <a:tcPr/>
                </a:tc>
                <a:extLst>
                  <a:ext uri="{0D108BD9-81ED-4DB2-BD59-A6C34878D82A}">
                    <a16:rowId xmlns:a16="http://schemas.microsoft.com/office/drawing/2014/main" val="2657637443"/>
                  </a:ext>
                </a:extLst>
              </a:tr>
            </a:tbl>
          </a:graphicData>
        </a:graphic>
      </p:graphicFrame>
    </p:spTree>
    <p:extLst>
      <p:ext uri="{BB962C8B-B14F-4D97-AF65-F5344CB8AC3E}">
        <p14:creationId xmlns:p14="http://schemas.microsoft.com/office/powerpoint/2010/main" val="412426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DESIGN OF FORMWORK AND CONSTRUCTION SAFETY</a:t>
            </a:r>
          </a:p>
        </p:txBody>
      </p:sp>
      <p:sp>
        <p:nvSpPr>
          <p:cNvPr id="3" name="Subtitle 2"/>
          <p:cNvSpPr>
            <a:spLocks noGrp="1"/>
          </p:cNvSpPr>
          <p:nvPr>
            <p:ph type="subTitle" idx="1"/>
          </p:nvPr>
        </p:nvSpPr>
        <p:spPr/>
        <p:txBody>
          <a:bodyPr/>
          <a:lstStyle/>
          <a:p>
            <a:r>
              <a:rPr lang="en-US" dirty="0"/>
              <a:t>UNIT -3 </a:t>
            </a:r>
          </a:p>
          <a:p>
            <a:r>
              <a:rPr lang="en-US" dirty="0"/>
              <a:t>Shoring, Formwork and Accessories</a:t>
            </a:r>
          </a:p>
        </p:txBody>
      </p:sp>
    </p:spTree>
    <p:extLst>
      <p:ext uri="{BB962C8B-B14F-4D97-AF65-F5344CB8AC3E}">
        <p14:creationId xmlns:p14="http://schemas.microsoft.com/office/powerpoint/2010/main" val="264034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CFE-3A86-4DDD-9944-03A964111E63}"/>
              </a:ext>
            </a:extLst>
          </p:cNvPr>
          <p:cNvSpPr>
            <a:spLocks noGrp="1"/>
          </p:cNvSpPr>
          <p:nvPr>
            <p:ph type="title"/>
          </p:nvPr>
        </p:nvSpPr>
        <p:spPr>
          <a:xfrm>
            <a:off x="6886500" y="2730500"/>
            <a:ext cx="4977103" cy="1397000"/>
          </a:xfrm>
        </p:spPr>
        <p:txBody>
          <a:bodyPr/>
          <a:lstStyle/>
          <a:p>
            <a:r>
              <a:rPr lang="en-IN" dirty="0"/>
              <a:t>WHAT IS FORMWORK?</a:t>
            </a:r>
          </a:p>
        </p:txBody>
      </p:sp>
      <p:sp>
        <p:nvSpPr>
          <p:cNvPr id="3" name="Content Placeholder 2">
            <a:extLst>
              <a:ext uri="{FF2B5EF4-FFF2-40B4-BE49-F238E27FC236}">
                <a16:creationId xmlns:a16="http://schemas.microsoft.com/office/drawing/2014/main" id="{EE8E268E-8CE4-46E7-831F-248ADEB114C2}"/>
              </a:ext>
            </a:extLst>
          </p:cNvPr>
          <p:cNvSpPr>
            <a:spLocks noGrp="1"/>
          </p:cNvSpPr>
          <p:nvPr>
            <p:ph sz="half" idx="1"/>
          </p:nvPr>
        </p:nvSpPr>
        <p:spPr/>
        <p:txBody>
          <a:bodyPr/>
          <a:lstStyle/>
          <a:p>
            <a:r>
              <a:rPr lang="en-IN" dirty="0"/>
              <a:t>Formwork is temporary </a:t>
            </a:r>
            <a:r>
              <a:rPr lang="en-IN" dirty="0" err="1"/>
              <a:t>mold</a:t>
            </a:r>
            <a:r>
              <a:rPr lang="en-IN" dirty="0"/>
              <a:t> into which concrete or similar materials are poured. </a:t>
            </a:r>
          </a:p>
          <a:p>
            <a:endParaRPr lang="en-IN" dirty="0"/>
          </a:p>
          <a:p>
            <a:r>
              <a:rPr lang="en-IN" dirty="0"/>
              <a:t>They </a:t>
            </a:r>
            <a:r>
              <a:rPr lang="en-IN" dirty="0" err="1"/>
              <a:t>mold</a:t>
            </a:r>
            <a:r>
              <a:rPr lang="en-IN" dirty="0"/>
              <a:t> the concrete to the desired size and shape and control its position and alignment.</a:t>
            </a:r>
          </a:p>
        </p:txBody>
      </p:sp>
    </p:spTree>
    <p:extLst>
      <p:ext uri="{BB962C8B-B14F-4D97-AF65-F5344CB8AC3E}">
        <p14:creationId xmlns:p14="http://schemas.microsoft.com/office/powerpoint/2010/main" val="285927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6A775-06D6-4ED8-864B-EDB9DE79799B}"/>
              </a:ext>
            </a:extLst>
          </p:cNvPr>
          <p:cNvSpPr>
            <a:spLocks noGrp="1"/>
          </p:cNvSpPr>
          <p:nvPr>
            <p:ph type="title"/>
          </p:nvPr>
        </p:nvSpPr>
        <p:spPr>
          <a:xfrm>
            <a:off x="1117309" y="260648"/>
            <a:ext cx="10157354" cy="780504"/>
          </a:xfrm>
        </p:spPr>
        <p:txBody>
          <a:bodyPr/>
          <a:lstStyle/>
          <a:p>
            <a:r>
              <a:rPr lang="en-IN" dirty="0"/>
              <a:t>Syllabus</a:t>
            </a:r>
          </a:p>
        </p:txBody>
      </p:sp>
      <p:sp>
        <p:nvSpPr>
          <p:cNvPr id="3" name="Content Placeholder 2">
            <a:extLst>
              <a:ext uri="{FF2B5EF4-FFF2-40B4-BE49-F238E27FC236}">
                <a16:creationId xmlns:a16="http://schemas.microsoft.com/office/drawing/2014/main" id="{BC1EB9F5-53C2-4A91-9681-E2BC1A8D38E8}"/>
              </a:ext>
            </a:extLst>
          </p:cNvPr>
          <p:cNvSpPr>
            <a:spLocks noGrp="1"/>
          </p:cNvSpPr>
          <p:nvPr>
            <p:ph idx="1"/>
          </p:nvPr>
        </p:nvSpPr>
        <p:spPr>
          <a:xfrm>
            <a:off x="1150439" y="1041152"/>
            <a:ext cx="4257023" cy="5700216"/>
          </a:xfrm>
        </p:spPr>
        <p:txBody>
          <a:bodyPr>
            <a:normAutofit fontScale="85000" lnSpcReduction="20000"/>
          </a:bodyPr>
          <a:lstStyle/>
          <a:p>
            <a:r>
              <a:rPr lang="en-IN" dirty="0"/>
              <a:t>Simple wood stresses</a:t>
            </a:r>
          </a:p>
          <a:p>
            <a:r>
              <a:rPr lang="en-IN" dirty="0"/>
              <a:t>Slenderness ratio </a:t>
            </a:r>
          </a:p>
          <a:p>
            <a:r>
              <a:rPr lang="en-IN" dirty="0"/>
              <a:t>Allowable loads </a:t>
            </a:r>
          </a:p>
          <a:p>
            <a:r>
              <a:rPr lang="en-IN" dirty="0"/>
              <a:t>Tubular steel shores</a:t>
            </a:r>
          </a:p>
          <a:p>
            <a:r>
              <a:rPr lang="en-IN" dirty="0"/>
              <a:t>Patented shores</a:t>
            </a:r>
          </a:p>
          <a:p>
            <a:r>
              <a:rPr lang="en-IN" dirty="0"/>
              <a:t>Site preparation </a:t>
            </a:r>
          </a:p>
          <a:p>
            <a:r>
              <a:rPr lang="en-IN" dirty="0"/>
              <a:t>Size and spacing </a:t>
            </a:r>
          </a:p>
          <a:p>
            <a:r>
              <a:rPr lang="en-IN" dirty="0"/>
              <a:t>Steel tower frames</a:t>
            </a:r>
          </a:p>
          <a:p>
            <a:r>
              <a:rPr lang="en-IN" dirty="0"/>
              <a:t>Safety practices </a:t>
            </a:r>
          </a:p>
          <a:p>
            <a:r>
              <a:rPr lang="en-IN" dirty="0"/>
              <a:t>Horizontal shoring for </a:t>
            </a:r>
            <a:r>
              <a:rPr lang="en-IN" dirty="0" err="1"/>
              <a:t>multilevels</a:t>
            </a:r>
            <a:endParaRPr lang="en-IN" dirty="0"/>
          </a:p>
          <a:p>
            <a:r>
              <a:rPr lang="en-IN" dirty="0"/>
              <a:t>More concentrated shore loads</a:t>
            </a:r>
          </a:p>
        </p:txBody>
      </p:sp>
      <p:sp>
        <p:nvSpPr>
          <p:cNvPr id="4" name="TextBox 3">
            <a:extLst>
              <a:ext uri="{FF2B5EF4-FFF2-40B4-BE49-F238E27FC236}">
                <a16:creationId xmlns:a16="http://schemas.microsoft.com/office/drawing/2014/main" id="{82A6ADD8-CDCB-488F-ACD5-0A1FDA632390}"/>
              </a:ext>
            </a:extLst>
          </p:cNvPr>
          <p:cNvSpPr txBox="1"/>
          <p:nvPr/>
        </p:nvSpPr>
        <p:spPr>
          <a:xfrm>
            <a:off x="6310436" y="1196752"/>
            <a:ext cx="4727950" cy="4524315"/>
          </a:xfrm>
          <a:prstGeom prst="rect">
            <a:avLst/>
          </a:prstGeom>
          <a:noFill/>
        </p:spPr>
        <p:txBody>
          <a:bodyPr wrap="square" rtlCol="0">
            <a:spAutoFit/>
          </a:bodyPr>
          <a:lstStyle/>
          <a:p>
            <a:pPr marL="342900" indent="-342900">
              <a:buFont typeface="Arial" panose="020B0604020202020204" pitchFamily="34" charset="0"/>
              <a:buChar char="•"/>
            </a:pPr>
            <a:r>
              <a:rPr lang="en-IN" dirty="0"/>
              <a:t>Basic simplification</a:t>
            </a:r>
          </a:p>
          <a:p>
            <a:pPr marL="342900" indent="-342900">
              <a:buFont typeface="Arial" panose="020B0604020202020204" pitchFamily="34" charset="0"/>
              <a:buChar char="•"/>
            </a:pPr>
            <a:r>
              <a:rPr lang="en-IN" dirty="0"/>
              <a:t>Beam formulae</a:t>
            </a:r>
          </a:p>
          <a:p>
            <a:pPr marL="342900" indent="-342900">
              <a:buFont typeface="Arial" panose="020B0604020202020204" pitchFamily="34" charset="0"/>
              <a:buChar char="•"/>
            </a:pPr>
            <a:r>
              <a:rPr lang="en-IN" dirty="0"/>
              <a:t>Allowable stresses</a:t>
            </a:r>
          </a:p>
          <a:p>
            <a:pPr marL="342900" indent="-342900">
              <a:buFont typeface="Arial" panose="020B0604020202020204" pitchFamily="34" charset="0"/>
              <a:buChar char="•"/>
            </a:pPr>
            <a:r>
              <a:rPr lang="en-IN" dirty="0"/>
              <a:t>Deflection bending lateral stability</a:t>
            </a:r>
          </a:p>
          <a:p>
            <a:pPr marL="342900" indent="-342900">
              <a:buFont typeface="Arial" panose="020B0604020202020204" pitchFamily="34" charset="0"/>
              <a:buChar char="•"/>
            </a:pPr>
            <a:r>
              <a:rPr lang="en-IN" dirty="0"/>
              <a:t>Shear, bearing </a:t>
            </a:r>
          </a:p>
          <a:p>
            <a:pPr marL="342900" indent="-342900">
              <a:buFont typeface="Arial" panose="020B0604020202020204" pitchFamily="34" charset="0"/>
              <a:buChar char="•"/>
            </a:pPr>
            <a:r>
              <a:rPr lang="en-IN" dirty="0"/>
              <a:t>Examples of wall forms</a:t>
            </a:r>
          </a:p>
          <a:p>
            <a:pPr marL="342900" indent="-342900">
              <a:buFont typeface="Arial" panose="020B0604020202020204" pitchFamily="34" charset="0"/>
              <a:buChar char="•"/>
            </a:pPr>
            <a:r>
              <a:rPr lang="en-IN" dirty="0"/>
              <a:t>Slab forms</a:t>
            </a:r>
          </a:p>
          <a:p>
            <a:pPr marL="342900" indent="-342900">
              <a:buFont typeface="Arial" panose="020B0604020202020204" pitchFamily="34" charset="0"/>
              <a:buChar char="•"/>
            </a:pPr>
            <a:r>
              <a:rPr lang="en-IN" dirty="0"/>
              <a:t>Beam forms</a:t>
            </a:r>
          </a:p>
          <a:p>
            <a:pPr marL="342900" indent="-342900">
              <a:buFont typeface="Arial" panose="020B0604020202020204" pitchFamily="34" charset="0"/>
              <a:buChar char="•"/>
            </a:pPr>
            <a:r>
              <a:rPr lang="en-IN" dirty="0"/>
              <a:t>Ties, Anchors and Hangers</a:t>
            </a:r>
          </a:p>
          <a:p>
            <a:pPr marL="342900" indent="-342900">
              <a:buFont typeface="Arial" panose="020B0604020202020204" pitchFamily="34" charset="0"/>
              <a:buChar char="•"/>
            </a:pPr>
            <a:r>
              <a:rPr lang="en-IN" dirty="0"/>
              <a:t>Column forms </a:t>
            </a:r>
          </a:p>
          <a:p>
            <a:pPr marL="342900" indent="-342900">
              <a:buFont typeface="Arial" panose="020B0604020202020204" pitchFamily="34" charset="0"/>
              <a:buChar char="•"/>
            </a:pPr>
            <a:r>
              <a:rPr lang="en-IN" dirty="0"/>
              <a:t>Examples </a:t>
            </a:r>
          </a:p>
        </p:txBody>
      </p:sp>
    </p:spTree>
    <p:extLst>
      <p:ext uri="{BB962C8B-B14F-4D97-AF65-F5344CB8AC3E}">
        <p14:creationId xmlns:p14="http://schemas.microsoft.com/office/powerpoint/2010/main" val="358152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1AD6-FDC2-4A59-9637-F6C9665AE874}"/>
              </a:ext>
            </a:extLst>
          </p:cNvPr>
          <p:cNvSpPr>
            <a:spLocks noGrp="1"/>
          </p:cNvSpPr>
          <p:nvPr>
            <p:ph type="title"/>
          </p:nvPr>
        </p:nvSpPr>
        <p:spPr>
          <a:xfrm>
            <a:off x="837828" y="2841960"/>
            <a:ext cx="4977103" cy="1397000"/>
          </a:xfrm>
        </p:spPr>
        <p:txBody>
          <a:bodyPr/>
          <a:lstStyle/>
          <a:p>
            <a:r>
              <a:rPr lang="en-IN" dirty="0"/>
              <a:t>Simple wood stresses</a:t>
            </a:r>
          </a:p>
        </p:txBody>
      </p:sp>
      <p:sp>
        <p:nvSpPr>
          <p:cNvPr id="3" name="Content Placeholder 2">
            <a:extLst>
              <a:ext uri="{FF2B5EF4-FFF2-40B4-BE49-F238E27FC236}">
                <a16:creationId xmlns:a16="http://schemas.microsoft.com/office/drawing/2014/main" id="{2B3057ED-0927-41A0-BCA2-A1958BF16AAD}"/>
              </a:ext>
            </a:extLst>
          </p:cNvPr>
          <p:cNvSpPr>
            <a:spLocks noGrp="1"/>
          </p:cNvSpPr>
          <p:nvPr>
            <p:ph idx="1"/>
          </p:nvPr>
        </p:nvSpPr>
        <p:spPr>
          <a:xfrm>
            <a:off x="5086300" y="188640"/>
            <a:ext cx="6696743" cy="6480720"/>
          </a:xfrm>
        </p:spPr>
        <p:txBody>
          <a:bodyPr>
            <a:normAutofit lnSpcReduction="10000"/>
          </a:bodyPr>
          <a:lstStyle/>
          <a:p>
            <a:r>
              <a:rPr lang="en-IN" dirty="0"/>
              <a:t>The compressive strength in the direction parallel to the grain is around more than 10 times the strength perpendicular to the grain.</a:t>
            </a:r>
          </a:p>
          <a:p>
            <a:r>
              <a:rPr lang="en-IN" dirty="0"/>
              <a:t>The tensile strength in the direction parallel to the grain is about more than 30 times the strength perpendicular to the grain.</a:t>
            </a:r>
          </a:p>
          <a:p>
            <a:r>
              <a:rPr lang="en-IN" dirty="0"/>
              <a:t>The tensile strength parallel to the grain is larger than the compressive strength in the same direction</a:t>
            </a:r>
          </a:p>
          <a:p>
            <a:r>
              <a:rPr lang="en-IN" dirty="0"/>
              <a:t>Bending strength: loading a block perpendicular to the grain.</a:t>
            </a:r>
          </a:p>
          <a:p>
            <a:r>
              <a:rPr lang="en-IN" dirty="0"/>
              <a:t>Shear strength : application of stress from two opposite direction causing portions of an object to move in parallel but opposite direction.</a:t>
            </a:r>
          </a:p>
        </p:txBody>
      </p:sp>
    </p:spTree>
    <p:extLst>
      <p:ext uri="{BB962C8B-B14F-4D97-AF65-F5344CB8AC3E}">
        <p14:creationId xmlns:p14="http://schemas.microsoft.com/office/powerpoint/2010/main" val="28782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AC2A-EACA-48D9-9314-C76945DAAF86}"/>
              </a:ext>
            </a:extLst>
          </p:cNvPr>
          <p:cNvSpPr>
            <a:spLocks noGrp="1"/>
          </p:cNvSpPr>
          <p:nvPr>
            <p:ph type="title"/>
          </p:nvPr>
        </p:nvSpPr>
        <p:spPr>
          <a:xfrm>
            <a:off x="6670476" y="2730500"/>
            <a:ext cx="4977103" cy="1397000"/>
          </a:xfrm>
        </p:spPr>
        <p:txBody>
          <a:bodyPr/>
          <a:lstStyle/>
          <a:p>
            <a:r>
              <a:rPr lang="en-IN" dirty="0"/>
              <a:t>Slenderness Ratio</a:t>
            </a:r>
          </a:p>
        </p:txBody>
      </p:sp>
      <p:sp>
        <p:nvSpPr>
          <p:cNvPr id="3" name="Content Placeholder 2">
            <a:extLst>
              <a:ext uri="{FF2B5EF4-FFF2-40B4-BE49-F238E27FC236}">
                <a16:creationId xmlns:a16="http://schemas.microsoft.com/office/drawing/2014/main" id="{1F7ACEF8-8F7E-46E7-AD87-7BDD5A393DAA}"/>
              </a:ext>
            </a:extLst>
          </p:cNvPr>
          <p:cNvSpPr>
            <a:spLocks noGrp="1"/>
          </p:cNvSpPr>
          <p:nvPr>
            <p:ph idx="1"/>
          </p:nvPr>
        </p:nvSpPr>
        <p:spPr>
          <a:xfrm>
            <a:off x="1117309" y="1700808"/>
            <a:ext cx="4329031" cy="4470400"/>
          </a:xfrm>
        </p:spPr>
        <p:txBody>
          <a:bodyPr/>
          <a:lstStyle/>
          <a:p>
            <a:r>
              <a:rPr lang="en-US" b="0" i="0" dirty="0">
                <a:solidFill>
                  <a:srgbClr val="222222"/>
                </a:solidFill>
                <a:effectLst/>
              </a:rPr>
              <a:t>It is defined as the effective length of the </a:t>
            </a:r>
            <a:r>
              <a:rPr lang="en-US" i="0" dirty="0">
                <a:solidFill>
                  <a:srgbClr val="222222"/>
                </a:solidFill>
                <a:effectLst/>
              </a:rPr>
              <a:t>column</a:t>
            </a:r>
            <a:r>
              <a:rPr lang="en-US" b="0" i="0" dirty="0">
                <a:solidFill>
                  <a:srgbClr val="222222"/>
                </a:solidFill>
                <a:effectLst/>
              </a:rPr>
              <a:t> and is the least radius of gyration</a:t>
            </a:r>
            <a:endParaRPr lang="en-IN" dirty="0"/>
          </a:p>
        </p:txBody>
      </p:sp>
    </p:spTree>
    <p:extLst>
      <p:ext uri="{BB962C8B-B14F-4D97-AF65-F5344CB8AC3E}">
        <p14:creationId xmlns:p14="http://schemas.microsoft.com/office/powerpoint/2010/main" val="14896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A8D9-6EBA-413A-B183-20B07AC14C9F}"/>
              </a:ext>
            </a:extLst>
          </p:cNvPr>
          <p:cNvSpPr>
            <a:spLocks noGrp="1"/>
          </p:cNvSpPr>
          <p:nvPr>
            <p:ph type="title"/>
          </p:nvPr>
        </p:nvSpPr>
        <p:spPr>
          <a:xfrm>
            <a:off x="8830716" y="2320032"/>
            <a:ext cx="3096343" cy="1397000"/>
          </a:xfrm>
        </p:spPr>
        <p:txBody>
          <a:bodyPr/>
          <a:lstStyle/>
          <a:p>
            <a:r>
              <a:rPr lang="en-IN" dirty="0"/>
              <a:t>Shoring </a:t>
            </a:r>
          </a:p>
        </p:txBody>
      </p:sp>
      <p:sp>
        <p:nvSpPr>
          <p:cNvPr id="3" name="Content Placeholder 2">
            <a:extLst>
              <a:ext uri="{FF2B5EF4-FFF2-40B4-BE49-F238E27FC236}">
                <a16:creationId xmlns:a16="http://schemas.microsoft.com/office/drawing/2014/main" id="{C7103133-CA82-4D13-BEC5-673B8EE5E769}"/>
              </a:ext>
            </a:extLst>
          </p:cNvPr>
          <p:cNvSpPr>
            <a:spLocks noGrp="1"/>
          </p:cNvSpPr>
          <p:nvPr>
            <p:ph idx="1"/>
          </p:nvPr>
        </p:nvSpPr>
        <p:spPr>
          <a:xfrm>
            <a:off x="909835" y="1700808"/>
            <a:ext cx="4977103" cy="4608512"/>
          </a:xfrm>
        </p:spPr>
        <p:txBody>
          <a:bodyPr/>
          <a:lstStyle/>
          <a:p>
            <a:r>
              <a:rPr lang="en-IN" dirty="0"/>
              <a:t>The process of supporting a structure in order to prevent a collapse so that construction can proceed, provide safety for workers in a trench and speeding excavation.</a:t>
            </a:r>
          </a:p>
        </p:txBody>
      </p:sp>
      <p:sp>
        <p:nvSpPr>
          <p:cNvPr id="5" name="TextBox 4">
            <a:extLst>
              <a:ext uri="{FF2B5EF4-FFF2-40B4-BE49-F238E27FC236}">
                <a16:creationId xmlns:a16="http://schemas.microsoft.com/office/drawing/2014/main" id="{32893849-5738-474C-A55A-DBC1E01870EB}"/>
              </a:ext>
            </a:extLst>
          </p:cNvPr>
          <p:cNvSpPr txBox="1"/>
          <p:nvPr/>
        </p:nvSpPr>
        <p:spPr>
          <a:xfrm>
            <a:off x="981844" y="5733256"/>
            <a:ext cx="8928992" cy="461665"/>
          </a:xfrm>
          <a:prstGeom prst="rect">
            <a:avLst/>
          </a:prstGeom>
          <a:noFill/>
        </p:spPr>
        <p:txBody>
          <a:bodyPr wrap="square">
            <a:spAutoFit/>
          </a:bodyPr>
          <a:lstStyle/>
          <a:p>
            <a:r>
              <a:rPr lang="en-IN" dirty="0"/>
              <a:t>https://www.youtube.com/watch?v=yM-EJ55Dd04</a:t>
            </a:r>
          </a:p>
        </p:txBody>
      </p:sp>
    </p:spTree>
    <p:extLst>
      <p:ext uri="{BB962C8B-B14F-4D97-AF65-F5344CB8AC3E}">
        <p14:creationId xmlns:p14="http://schemas.microsoft.com/office/powerpoint/2010/main" val="21565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4DA1-57DF-4E00-9240-20AD07626421}"/>
              </a:ext>
            </a:extLst>
          </p:cNvPr>
          <p:cNvSpPr>
            <a:spLocks noGrp="1"/>
          </p:cNvSpPr>
          <p:nvPr>
            <p:ph type="title"/>
          </p:nvPr>
        </p:nvSpPr>
        <p:spPr/>
        <p:txBody>
          <a:bodyPr/>
          <a:lstStyle/>
          <a:p>
            <a:r>
              <a:rPr lang="en-IN" dirty="0"/>
              <a:t>Types of shoring</a:t>
            </a:r>
          </a:p>
        </p:txBody>
      </p:sp>
      <p:sp>
        <p:nvSpPr>
          <p:cNvPr id="3" name="Content Placeholder 2">
            <a:extLst>
              <a:ext uri="{FF2B5EF4-FFF2-40B4-BE49-F238E27FC236}">
                <a16:creationId xmlns:a16="http://schemas.microsoft.com/office/drawing/2014/main" id="{417C0B1D-CD60-4012-8526-B139138876CB}"/>
              </a:ext>
            </a:extLst>
          </p:cNvPr>
          <p:cNvSpPr>
            <a:spLocks noGrp="1"/>
          </p:cNvSpPr>
          <p:nvPr>
            <p:ph idx="1"/>
          </p:nvPr>
        </p:nvSpPr>
        <p:spPr>
          <a:xfrm>
            <a:off x="1117309" y="1700808"/>
            <a:ext cx="10157354" cy="4470400"/>
          </a:xfrm>
        </p:spPr>
        <p:txBody>
          <a:bodyPr/>
          <a:lstStyle/>
          <a:p>
            <a:r>
              <a:rPr lang="en-IN" dirty="0"/>
              <a:t>H or I section shoring</a:t>
            </a:r>
          </a:p>
          <a:p>
            <a:r>
              <a:rPr lang="en-IN" dirty="0"/>
              <a:t>Second pile shoring</a:t>
            </a:r>
          </a:p>
          <a:p>
            <a:r>
              <a:rPr lang="en-IN" dirty="0"/>
              <a:t>Contiguous pile shoring </a:t>
            </a:r>
          </a:p>
          <a:p>
            <a:r>
              <a:rPr lang="en-IN" dirty="0"/>
              <a:t>Sheet piles</a:t>
            </a:r>
          </a:p>
          <a:p>
            <a:r>
              <a:rPr lang="en-IN" dirty="0" err="1"/>
              <a:t>Diaphram</a:t>
            </a:r>
            <a:r>
              <a:rPr lang="en-IN" dirty="0"/>
              <a:t> walls</a:t>
            </a:r>
          </a:p>
        </p:txBody>
      </p:sp>
      <p:sp>
        <p:nvSpPr>
          <p:cNvPr id="5" name="TextBox 4">
            <a:extLst>
              <a:ext uri="{FF2B5EF4-FFF2-40B4-BE49-F238E27FC236}">
                <a16:creationId xmlns:a16="http://schemas.microsoft.com/office/drawing/2014/main" id="{52C20DD2-545C-450E-8FFB-722B56A1FE6D}"/>
              </a:ext>
            </a:extLst>
          </p:cNvPr>
          <p:cNvSpPr txBox="1"/>
          <p:nvPr/>
        </p:nvSpPr>
        <p:spPr>
          <a:xfrm>
            <a:off x="1341884" y="5661248"/>
            <a:ext cx="8208912" cy="461665"/>
          </a:xfrm>
          <a:prstGeom prst="rect">
            <a:avLst/>
          </a:prstGeom>
          <a:noFill/>
        </p:spPr>
        <p:txBody>
          <a:bodyPr wrap="square">
            <a:spAutoFit/>
          </a:bodyPr>
          <a:lstStyle/>
          <a:p>
            <a:r>
              <a:rPr lang="en-IN" dirty="0"/>
              <a:t>https://www.youtube.com/watch?v=PXy-93Q4mFc</a:t>
            </a:r>
          </a:p>
        </p:txBody>
      </p:sp>
    </p:spTree>
    <p:extLst>
      <p:ext uri="{BB962C8B-B14F-4D97-AF65-F5344CB8AC3E}">
        <p14:creationId xmlns:p14="http://schemas.microsoft.com/office/powerpoint/2010/main" val="201808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A04-2600-4330-9721-BCE16980702C}"/>
              </a:ext>
            </a:extLst>
          </p:cNvPr>
          <p:cNvSpPr>
            <a:spLocks noGrp="1"/>
          </p:cNvSpPr>
          <p:nvPr>
            <p:ph type="title"/>
          </p:nvPr>
        </p:nvSpPr>
        <p:spPr/>
        <p:txBody>
          <a:bodyPr/>
          <a:lstStyle/>
          <a:p>
            <a:r>
              <a:rPr lang="en-IN" dirty="0"/>
              <a:t>Types of shoring</a:t>
            </a:r>
          </a:p>
        </p:txBody>
      </p:sp>
      <p:sp>
        <p:nvSpPr>
          <p:cNvPr id="3" name="Content Placeholder 2">
            <a:extLst>
              <a:ext uri="{FF2B5EF4-FFF2-40B4-BE49-F238E27FC236}">
                <a16:creationId xmlns:a16="http://schemas.microsoft.com/office/drawing/2014/main" id="{5338D67E-0199-4A62-9DA9-607628B32AF6}"/>
              </a:ext>
            </a:extLst>
          </p:cNvPr>
          <p:cNvSpPr>
            <a:spLocks noGrp="1"/>
          </p:cNvSpPr>
          <p:nvPr>
            <p:ph idx="1"/>
          </p:nvPr>
        </p:nvSpPr>
        <p:spPr/>
        <p:txBody>
          <a:bodyPr/>
          <a:lstStyle/>
          <a:p>
            <a:r>
              <a:rPr lang="en-IN" dirty="0"/>
              <a:t>H or I section shoring</a:t>
            </a:r>
          </a:p>
          <a:p>
            <a:r>
              <a:rPr lang="en-IN" dirty="0"/>
              <a:t>Secant pile shoring</a:t>
            </a:r>
          </a:p>
          <a:p>
            <a:r>
              <a:rPr lang="en-IN" dirty="0"/>
              <a:t>Contiguous pile shoring </a:t>
            </a:r>
          </a:p>
          <a:p>
            <a:r>
              <a:rPr lang="en-IN" dirty="0"/>
              <a:t>Sheet piles</a:t>
            </a:r>
          </a:p>
          <a:p>
            <a:r>
              <a:rPr lang="en-IN" dirty="0"/>
              <a:t>Diaphragm walls</a:t>
            </a:r>
          </a:p>
        </p:txBody>
      </p:sp>
    </p:spTree>
    <p:extLst>
      <p:ext uri="{BB962C8B-B14F-4D97-AF65-F5344CB8AC3E}">
        <p14:creationId xmlns:p14="http://schemas.microsoft.com/office/powerpoint/2010/main" val="368094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40D4-33A1-4E23-9335-7C4B35F3E791}"/>
              </a:ext>
            </a:extLst>
          </p:cNvPr>
          <p:cNvSpPr>
            <a:spLocks noGrp="1"/>
          </p:cNvSpPr>
          <p:nvPr>
            <p:ph type="title"/>
          </p:nvPr>
        </p:nvSpPr>
        <p:spPr/>
        <p:txBody>
          <a:bodyPr/>
          <a:lstStyle/>
          <a:p>
            <a:r>
              <a:rPr lang="en-IN" dirty="0"/>
              <a:t>H or I section shoring</a:t>
            </a:r>
          </a:p>
        </p:txBody>
      </p:sp>
      <p:sp>
        <p:nvSpPr>
          <p:cNvPr id="3" name="Content Placeholder 2">
            <a:extLst>
              <a:ext uri="{FF2B5EF4-FFF2-40B4-BE49-F238E27FC236}">
                <a16:creationId xmlns:a16="http://schemas.microsoft.com/office/drawing/2014/main" id="{C3BE5103-1D65-459C-8A6E-EFB7A7CF1DC1}"/>
              </a:ext>
            </a:extLst>
          </p:cNvPr>
          <p:cNvSpPr>
            <a:spLocks noGrp="1"/>
          </p:cNvSpPr>
          <p:nvPr>
            <p:ph idx="1"/>
          </p:nvPr>
        </p:nvSpPr>
        <p:spPr>
          <a:xfrm>
            <a:off x="1117309" y="1701800"/>
            <a:ext cx="10157354" cy="4823544"/>
          </a:xfrm>
        </p:spPr>
        <p:txBody>
          <a:bodyPr>
            <a:normAutofit lnSpcReduction="10000"/>
          </a:bodyPr>
          <a:lstStyle/>
          <a:p>
            <a:pPr marL="0" indent="0" algn="just">
              <a:buNone/>
            </a:pPr>
            <a:r>
              <a:rPr lang="en-US" b="0" i="0" dirty="0">
                <a:solidFill>
                  <a:srgbClr val="000000"/>
                </a:solidFill>
                <a:effectLst/>
                <a:latin typeface="Arial" panose="020B0604020202020204" pitchFamily="34" charset="0"/>
              </a:rPr>
              <a:t>H or I-Beam Shoring also known as soldier pile walls are the most common type of shoring that we usually encountered in a construction project. It is constructed by driving prefabricated steel I or H sections into the ground. Soil conditions may allow for the sections to be vibrated directly into the ground instead of the pre-drilling of the soil before installing the beam. The full wall is formed by installing a pre-cast concrete panel between the driven steel beams to construct the shoring walls.</a:t>
            </a:r>
          </a:p>
          <a:p>
            <a:pPr marL="0" indent="0" algn="just">
              <a:buNone/>
            </a:pPr>
            <a:r>
              <a:rPr lang="en-US" b="0" i="0" dirty="0">
                <a:solidFill>
                  <a:srgbClr val="000000"/>
                </a:solidFill>
                <a:effectLst/>
                <a:latin typeface="Arial" panose="020B0604020202020204" pitchFamily="34" charset="0"/>
              </a:rPr>
              <a:t>H or I-Beam Shoring was used to support an excavation ranging from 1.2 to 5.0 meters deep or excavations equivalent to at least one basement and depending on the design, its toe length ranges from 10 meters to 12 meters depth from 0.00 levels. You can go beyond 5 meters provided that it is properly designed and calculated to sustain the given surcharge load along its outside perimeter.</a:t>
            </a:r>
            <a:endParaRPr lang="en-IN" dirty="0"/>
          </a:p>
        </p:txBody>
      </p:sp>
    </p:spTree>
    <p:extLst>
      <p:ext uri="{BB962C8B-B14F-4D97-AF65-F5344CB8AC3E}">
        <p14:creationId xmlns:p14="http://schemas.microsoft.com/office/powerpoint/2010/main" val="137813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F8C347-41DC-4354-925A-344F368C0A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860" y="498775"/>
            <a:ext cx="10418577" cy="5860450"/>
          </a:xfrm>
        </p:spPr>
      </p:pic>
    </p:spTree>
    <p:extLst>
      <p:ext uri="{BB962C8B-B14F-4D97-AF65-F5344CB8AC3E}">
        <p14:creationId xmlns:p14="http://schemas.microsoft.com/office/powerpoint/2010/main" val="257508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4692-8832-4769-8470-E7E0DB40293A}"/>
              </a:ext>
            </a:extLst>
          </p:cNvPr>
          <p:cNvSpPr>
            <a:spLocks noGrp="1"/>
          </p:cNvSpPr>
          <p:nvPr>
            <p:ph type="title"/>
          </p:nvPr>
        </p:nvSpPr>
        <p:spPr/>
        <p:txBody>
          <a:bodyPr/>
          <a:lstStyle/>
          <a:p>
            <a:r>
              <a:rPr lang="en-IN" dirty="0"/>
              <a:t>Secant pile shoring</a:t>
            </a:r>
          </a:p>
        </p:txBody>
      </p:sp>
      <p:sp>
        <p:nvSpPr>
          <p:cNvPr id="3" name="Content Placeholder 2">
            <a:extLst>
              <a:ext uri="{FF2B5EF4-FFF2-40B4-BE49-F238E27FC236}">
                <a16:creationId xmlns:a16="http://schemas.microsoft.com/office/drawing/2014/main" id="{FED8AB4A-FAD3-4875-9FDC-988D6F2944DD}"/>
              </a:ext>
            </a:extLst>
          </p:cNvPr>
          <p:cNvSpPr>
            <a:spLocks noGrp="1"/>
          </p:cNvSpPr>
          <p:nvPr>
            <p:ph idx="1"/>
          </p:nvPr>
        </p:nvSpPr>
        <p:spPr/>
        <p:txBody>
          <a:bodyPr>
            <a:normAutofit fontScale="92500" lnSpcReduction="10000"/>
          </a:bodyPr>
          <a:lstStyle/>
          <a:p>
            <a:pPr algn="just"/>
            <a:r>
              <a:rPr lang="en-US" b="0" i="0" dirty="0">
                <a:solidFill>
                  <a:srgbClr val="000000"/>
                </a:solidFill>
                <a:effectLst/>
                <a:latin typeface="Arial" panose="020B0604020202020204" pitchFamily="34" charset="0"/>
              </a:rPr>
              <a:t>Secant Pile Shoring was formed of intersecting two combinations of piles, with a “reinforced”, also called as secondary and “un-reinforced” or primary pile interlocking each other to form a continuous wall. A guide beam is constructed first prior to installation to keep the alignment in place. This is usually used in deep excavations. After casting the “primary” pile, the temporary casing is extracted while the concrete has not fully set and the heavy casing is then driven into the intervening pile location cutting into the fresh concrete of the adjacent pile. The “secondary” piles are then immediately drilled. The steel cages of the “secondary” pile are inserted and the structural concrete is poured to form a continuous wall.</a:t>
            </a:r>
          </a:p>
          <a:p>
            <a:pPr algn="just"/>
            <a:r>
              <a:rPr lang="en-US" b="0" i="0" dirty="0">
                <a:solidFill>
                  <a:srgbClr val="000000"/>
                </a:solidFill>
                <a:effectLst/>
                <a:latin typeface="Arial" panose="020B0604020202020204" pitchFamily="34" charset="0"/>
              </a:rPr>
              <a:t>Secant Pies are the best choice to use when there is no room for open excavation or when space is limited because of an existing structure that was too close in proximity. In this case a surcharge loads due to the neighboring structure is considered in the design.</a:t>
            </a:r>
            <a:endParaRPr lang="en-IN" dirty="0"/>
          </a:p>
        </p:txBody>
      </p:sp>
    </p:spTree>
    <p:extLst>
      <p:ext uri="{BB962C8B-B14F-4D97-AF65-F5344CB8AC3E}">
        <p14:creationId xmlns:p14="http://schemas.microsoft.com/office/powerpoint/2010/main" val="4250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7472F1-DC6F-4295-8730-B0A6E2AFF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452" y="3573016"/>
            <a:ext cx="5333333" cy="3000000"/>
          </a:xfrm>
        </p:spPr>
      </p:pic>
      <p:pic>
        <p:nvPicPr>
          <p:cNvPr id="7" name="Picture 6">
            <a:extLst>
              <a:ext uri="{FF2B5EF4-FFF2-40B4-BE49-F238E27FC236}">
                <a16:creationId xmlns:a16="http://schemas.microsoft.com/office/drawing/2014/main" id="{7CE4071D-109F-4B01-9D3A-4B11F9E02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79" y="260648"/>
            <a:ext cx="5333333" cy="3000000"/>
          </a:xfrm>
          <a:prstGeom prst="rect">
            <a:avLst/>
          </a:prstGeom>
        </p:spPr>
      </p:pic>
    </p:spTree>
    <p:extLst>
      <p:ext uri="{BB962C8B-B14F-4D97-AF65-F5344CB8AC3E}">
        <p14:creationId xmlns:p14="http://schemas.microsoft.com/office/powerpoint/2010/main" val="3028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AF84-82A5-4B50-9A49-02661E9F6E24}"/>
              </a:ext>
            </a:extLst>
          </p:cNvPr>
          <p:cNvSpPr>
            <a:spLocks noGrp="1"/>
          </p:cNvSpPr>
          <p:nvPr>
            <p:ph type="title"/>
          </p:nvPr>
        </p:nvSpPr>
        <p:spPr>
          <a:xfrm>
            <a:off x="7102524" y="2730500"/>
            <a:ext cx="4977103" cy="1397000"/>
          </a:xfrm>
        </p:spPr>
        <p:txBody>
          <a:bodyPr/>
          <a:lstStyle/>
          <a:p>
            <a:r>
              <a:rPr lang="en-IN" dirty="0"/>
              <a:t>Objectives of formwork</a:t>
            </a:r>
          </a:p>
        </p:txBody>
      </p:sp>
      <p:sp>
        <p:nvSpPr>
          <p:cNvPr id="3" name="Content Placeholder 2">
            <a:extLst>
              <a:ext uri="{FF2B5EF4-FFF2-40B4-BE49-F238E27FC236}">
                <a16:creationId xmlns:a16="http://schemas.microsoft.com/office/drawing/2014/main" id="{C069945D-5D78-4BA2-94BF-1C2168C19031}"/>
              </a:ext>
            </a:extLst>
          </p:cNvPr>
          <p:cNvSpPr>
            <a:spLocks noGrp="1"/>
          </p:cNvSpPr>
          <p:nvPr>
            <p:ph sz="half" idx="1"/>
          </p:nvPr>
        </p:nvSpPr>
        <p:spPr/>
        <p:txBody>
          <a:bodyPr/>
          <a:lstStyle/>
          <a:p>
            <a:r>
              <a:rPr lang="en-IN" dirty="0"/>
              <a:t>Quality </a:t>
            </a:r>
          </a:p>
          <a:p>
            <a:endParaRPr lang="en-IN" dirty="0"/>
          </a:p>
          <a:p>
            <a:r>
              <a:rPr lang="en-IN" dirty="0"/>
              <a:t>Safety</a:t>
            </a:r>
          </a:p>
          <a:p>
            <a:endParaRPr lang="en-IN" dirty="0"/>
          </a:p>
          <a:p>
            <a:r>
              <a:rPr lang="en-IN" dirty="0"/>
              <a:t>Economy </a:t>
            </a:r>
          </a:p>
        </p:txBody>
      </p:sp>
    </p:spTree>
    <p:extLst>
      <p:ext uri="{BB962C8B-B14F-4D97-AF65-F5344CB8AC3E}">
        <p14:creationId xmlns:p14="http://schemas.microsoft.com/office/powerpoint/2010/main" val="24196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2FAA1-BF80-4572-B283-31AA210CBBB9}"/>
              </a:ext>
            </a:extLst>
          </p:cNvPr>
          <p:cNvSpPr>
            <a:spLocks noGrp="1"/>
          </p:cNvSpPr>
          <p:nvPr>
            <p:ph type="title"/>
          </p:nvPr>
        </p:nvSpPr>
        <p:spPr/>
        <p:txBody>
          <a:bodyPr/>
          <a:lstStyle/>
          <a:p>
            <a:r>
              <a:rPr lang="en-IN" dirty="0"/>
              <a:t>Contiguous pile shoring </a:t>
            </a:r>
          </a:p>
        </p:txBody>
      </p:sp>
      <p:sp>
        <p:nvSpPr>
          <p:cNvPr id="3" name="Content Placeholder 2">
            <a:extLst>
              <a:ext uri="{FF2B5EF4-FFF2-40B4-BE49-F238E27FC236}">
                <a16:creationId xmlns:a16="http://schemas.microsoft.com/office/drawing/2014/main" id="{D24223C9-1364-4E2D-9EC6-7EC5C42023D4}"/>
              </a:ext>
            </a:extLst>
          </p:cNvPr>
          <p:cNvSpPr>
            <a:spLocks noGrp="1"/>
          </p:cNvSpPr>
          <p:nvPr>
            <p:ph idx="1"/>
          </p:nvPr>
        </p:nvSpPr>
        <p:spPr>
          <a:xfrm>
            <a:off x="1117309" y="1701800"/>
            <a:ext cx="10157354" cy="4895552"/>
          </a:xfrm>
        </p:spPr>
        <p:txBody>
          <a:bodyPr>
            <a:normAutofit/>
          </a:bodyPr>
          <a:lstStyle/>
          <a:p>
            <a:pPr algn="just"/>
            <a:r>
              <a:rPr lang="en-US" b="0" i="0" dirty="0">
                <a:solidFill>
                  <a:srgbClr val="000000"/>
                </a:solidFill>
                <a:effectLst/>
                <a:latin typeface="Arial" panose="020B0604020202020204" pitchFamily="34" charset="0"/>
              </a:rPr>
              <a:t>Contiguous or Tangent Pile Shoring is composed of closely spaced piles wherein the faces of the piles are almost touching or tangent with each other. This is used in areas where water is not significant or the water pressure is very minimal.  This is usually proposed in clay soils and can use to retain dry granular material or fills. Although water seepage between the gaps of the pile is more likely to occur when used in water-bearing granular soils, it can be prevented by grouting these gaps to form a water-tight retaining wall.  This type of shoring is not recommended to use in high ground water table without dewatering works.</a:t>
            </a:r>
          </a:p>
          <a:p>
            <a:pPr algn="just"/>
            <a:r>
              <a:rPr lang="en-US" b="0" i="0" dirty="0">
                <a:solidFill>
                  <a:srgbClr val="000000"/>
                </a:solidFill>
                <a:effectLst/>
                <a:latin typeface="Arial" panose="020B0604020202020204" pitchFamily="34" charset="0"/>
              </a:rPr>
              <a:t>Construction of contiguous pile is very similar to that of the secant piles as prior to the installation, a guide beam should be constructed to serve as a guide for the contiguous wall to install in place.</a:t>
            </a:r>
            <a:endParaRPr lang="en-IN" dirty="0"/>
          </a:p>
        </p:txBody>
      </p:sp>
    </p:spTree>
    <p:extLst>
      <p:ext uri="{BB962C8B-B14F-4D97-AF65-F5344CB8AC3E}">
        <p14:creationId xmlns:p14="http://schemas.microsoft.com/office/powerpoint/2010/main" val="231453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F2440F-FB14-4D67-BCBE-C148B5E01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079" y="445746"/>
            <a:ext cx="5333333" cy="3000000"/>
          </a:xfrm>
        </p:spPr>
      </p:pic>
      <p:pic>
        <p:nvPicPr>
          <p:cNvPr id="7" name="Picture 6">
            <a:extLst>
              <a:ext uri="{FF2B5EF4-FFF2-40B4-BE49-F238E27FC236}">
                <a16:creationId xmlns:a16="http://schemas.microsoft.com/office/drawing/2014/main" id="{9ECD40FA-E769-43D4-85BD-2BAEE12DF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460" y="3429000"/>
            <a:ext cx="5333333" cy="3000000"/>
          </a:xfrm>
          <a:prstGeom prst="rect">
            <a:avLst/>
          </a:prstGeom>
        </p:spPr>
      </p:pic>
    </p:spTree>
    <p:extLst>
      <p:ext uri="{BB962C8B-B14F-4D97-AF65-F5344CB8AC3E}">
        <p14:creationId xmlns:p14="http://schemas.microsoft.com/office/powerpoint/2010/main" val="6315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6EC7-C0B7-45A8-A403-A3F589B15B44}"/>
              </a:ext>
            </a:extLst>
          </p:cNvPr>
          <p:cNvSpPr>
            <a:spLocks noGrp="1"/>
          </p:cNvSpPr>
          <p:nvPr>
            <p:ph type="title"/>
          </p:nvPr>
        </p:nvSpPr>
        <p:spPr/>
        <p:txBody>
          <a:bodyPr/>
          <a:lstStyle/>
          <a:p>
            <a:r>
              <a:rPr lang="en-IN" dirty="0"/>
              <a:t>Sheet piles</a:t>
            </a:r>
          </a:p>
        </p:txBody>
      </p:sp>
      <p:sp>
        <p:nvSpPr>
          <p:cNvPr id="3" name="Content Placeholder 2">
            <a:extLst>
              <a:ext uri="{FF2B5EF4-FFF2-40B4-BE49-F238E27FC236}">
                <a16:creationId xmlns:a16="http://schemas.microsoft.com/office/drawing/2014/main" id="{3E39D981-6B35-4BBD-A125-A0D522FFE30D}"/>
              </a:ext>
            </a:extLst>
          </p:cNvPr>
          <p:cNvSpPr>
            <a:spLocks noGrp="1"/>
          </p:cNvSpPr>
          <p:nvPr>
            <p:ph idx="1"/>
          </p:nvPr>
        </p:nvSpPr>
        <p:spPr/>
        <p:txBody>
          <a:bodyPr/>
          <a:lstStyle/>
          <a:p>
            <a:pPr algn="just" fontAlgn="base"/>
            <a:r>
              <a:rPr lang="en-US" b="0" i="0" dirty="0">
                <a:solidFill>
                  <a:srgbClr val="000000"/>
                </a:solidFill>
                <a:effectLst/>
                <a:latin typeface="Arial" panose="020B0604020202020204" pitchFamily="34" charset="0"/>
              </a:rPr>
              <a:t>Although it can be used to retain soil to soil excavations, this type of shoring is bests to use when we need to isolate our excavation from the bodies of water specifically a creek, a pond or on a sea-side. It is commonly seen in a port and harbor construction. Similar to soldier piles, it can be constructed by driving prefabricated Z or U steel sections into the ground using a </a:t>
            </a:r>
            <a:r>
              <a:rPr lang="en-US" b="0" i="0" dirty="0" err="1">
                <a:solidFill>
                  <a:srgbClr val="000000"/>
                </a:solidFill>
                <a:effectLst/>
                <a:latin typeface="Arial" panose="020B0604020202020204" pitchFamily="34" charset="0"/>
              </a:rPr>
              <a:t>Vibro</a:t>
            </a:r>
            <a:r>
              <a:rPr lang="en-US" b="0" i="0" dirty="0">
                <a:solidFill>
                  <a:srgbClr val="000000"/>
                </a:solidFill>
                <a:effectLst/>
                <a:latin typeface="Arial" panose="020B0604020202020204" pitchFamily="34" charset="0"/>
              </a:rPr>
              <a:t> hammer. The full wall was formed connecting the Z or U steel sections or the sheet piles. Depending on the depth of excavation, the end of the sheet piles if not long enough can be welded together to reach the desired depth in the ground.</a:t>
            </a:r>
          </a:p>
          <a:p>
            <a:pPr marL="0" indent="0" algn="l" fontAlgn="base">
              <a:buNone/>
            </a:pP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6909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082236-DD16-4399-AA11-09F72FC313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872" y="692696"/>
            <a:ext cx="9729080" cy="5472608"/>
          </a:xfrm>
        </p:spPr>
      </p:pic>
    </p:spTree>
    <p:extLst>
      <p:ext uri="{BB962C8B-B14F-4D97-AF65-F5344CB8AC3E}">
        <p14:creationId xmlns:p14="http://schemas.microsoft.com/office/powerpoint/2010/main" val="165663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710B-D4C8-450D-B228-C448ABF138B5}"/>
              </a:ext>
            </a:extLst>
          </p:cNvPr>
          <p:cNvSpPr>
            <a:spLocks noGrp="1"/>
          </p:cNvSpPr>
          <p:nvPr>
            <p:ph type="title"/>
          </p:nvPr>
        </p:nvSpPr>
        <p:spPr/>
        <p:txBody>
          <a:bodyPr/>
          <a:lstStyle/>
          <a:p>
            <a:r>
              <a:rPr lang="en-IN" dirty="0"/>
              <a:t>Diaphragm walls</a:t>
            </a:r>
          </a:p>
        </p:txBody>
      </p:sp>
      <p:sp>
        <p:nvSpPr>
          <p:cNvPr id="3" name="Content Placeholder 2">
            <a:extLst>
              <a:ext uri="{FF2B5EF4-FFF2-40B4-BE49-F238E27FC236}">
                <a16:creationId xmlns:a16="http://schemas.microsoft.com/office/drawing/2014/main" id="{9336ABDC-47B1-4998-B75C-B841F126070C}"/>
              </a:ext>
            </a:extLst>
          </p:cNvPr>
          <p:cNvSpPr>
            <a:spLocks noGrp="1"/>
          </p:cNvSpPr>
          <p:nvPr>
            <p:ph idx="1"/>
          </p:nvPr>
        </p:nvSpPr>
        <p:spPr/>
        <p:txBody>
          <a:bodyPr/>
          <a:lstStyle/>
          <a:p>
            <a:pPr algn="just"/>
            <a:r>
              <a:rPr lang="en-US" b="0" i="0" dirty="0">
                <a:solidFill>
                  <a:srgbClr val="000000"/>
                </a:solidFill>
                <a:effectLst/>
                <a:latin typeface="Arial" panose="020B0604020202020204" pitchFamily="34" charset="0"/>
              </a:rPr>
              <a:t>When the excavations are too deep for the type of shoring, diaphragm walls can be used. It is made of reinforced concrete designed primarily according to loads that needs to be resisted. It can be the element for a temporary or permanent retaining wall or both.  For the deep excavation of the basement and tunnels, the diaphragm wall is the best option.</a:t>
            </a:r>
            <a:endParaRPr lang="en-IN" dirty="0"/>
          </a:p>
        </p:txBody>
      </p:sp>
    </p:spTree>
    <p:extLst>
      <p:ext uri="{BB962C8B-B14F-4D97-AF65-F5344CB8AC3E}">
        <p14:creationId xmlns:p14="http://schemas.microsoft.com/office/powerpoint/2010/main" val="272611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007A9A-8B0C-4B5A-9F53-59C79011D4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183" y="804808"/>
            <a:ext cx="9330458" cy="5248383"/>
          </a:xfrm>
        </p:spPr>
      </p:pic>
    </p:spTree>
    <p:extLst>
      <p:ext uri="{BB962C8B-B14F-4D97-AF65-F5344CB8AC3E}">
        <p14:creationId xmlns:p14="http://schemas.microsoft.com/office/powerpoint/2010/main" val="89701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EFF4-7EF5-4F20-ACC2-AF314149EA2C}"/>
              </a:ext>
            </a:extLst>
          </p:cNvPr>
          <p:cNvSpPr>
            <a:spLocks noGrp="1"/>
          </p:cNvSpPr>
          <p:nvPr>
            <p:ph type="title"/>
          </p:nvPr>
        </p:nvSpPr>
        <p:spPr>
          <a:xfrm>
            <a:off x="6958508" y="2730500"/>
            <a:ext cx="4977103" cy="1397000"/>
          </a:xfrm>
        </p:spPr>
        <p:txBody>
          <a:bodyPr/>
          <a:lstStyle/>
          <a:p>
            <a:r>
              <a:rPr lang="en-IN" dirty="0"/>
              <a:t>Types of Formwork</a:t>
            </a:r>
          </a:p>
        </p:txBody>
      </p:sp>
      <p:sp>
        <p:nvSpPr>
          <p:cNvPr id="3" name="Content Placeholder 2">
            <a:extLst>
              <a:ext uri="{FF2B5EF4-FFF2-40B4-BE49-F238E27FC236}">
                <a16:creationId xmlns:a16="http://schemas.microsoft.com/office/drawing/2014/main" id="{EA02E02F-0C19-41D9-A249-F2AD38F8B726}"/>
              </a:ext>
            </a:extLst>
          </p:cNvPr>
          <p:cNvSpPr>
            <a:spLocks noGrp="1"/>
          </p:cNvSpPr>
          <p:nvPr>
            <p:ph sz="half" idx="1"/>
          </p:nvPr>
        </p:nvSpPr>
        <p:spPr/>
        <p:txBody>
          <a:bodyPr/>
          <a:lstStyle/>
          <a:p>
            <a:r>
              <a:rPr lang="en-IN" dirty="0"/>
              <a:t>Based on Material</a:t>
            </a:r>
          </a:p>
          <a:p>
            <a:endParaRPr lang="en-IN" dirty="0"/>
          </a:p>
          <a:p>
            <a:endParaRPr lang="en-IN" dirty="0"/>
          </a:p>
          <a:p>
            <a:r>
              <a:rPr lang="en-IN" dirty="0"/>
              <a:t>Based on the purpose</a:t>
            </a:r>
          </a:p>
        </p:txBody>
      </p:sp>
    </p:spTree>
    <p:extLst>
      <p:ext uri="{BB962C8B-B14F-4D97-AF65-F5344CB8AC3E}">
        <p14:creationId xmlns:p14="http://schemas.microsoft.com/office/powerpoint/2010/main" val="249325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66D6-2858-471B-B2F9-2AC977E58F3A}"/>
              </a:ext>
            </a:extLst>
          </p:cNvPr>
          <p:cNvSpPr>
            <a:spLocks noGrp="1"/>
          </p:cNvSpPr>
          <p:nvPr>
            <p:ph type="title"/>
          </p:nvPr>
        </p:nvSpPr>
        <p:spPr>
          <a:xfrm>
            <a:off x="6886500" y="2730500"/>
            <a:ext cx="4977103" cy="1397000"/>
          </a:xfrm>
        </p:spPr>
        <p:txBody>
          <a:bodyPr/>
          <a:lstStyle/>
          <a:p>
            <a:r>
              <a:rPr lang="en-IN" dirty="0"/>
              <a:t>Based on the material</a:t>
            </a:r>
          </a:p>
        </p:txBody>
      </p:sp>
      <p:sp>
        <p:nvSpPr>
          <p:cNvPr id="3" name="Content Placeholder 2">
            <a:extLst>
              <a:ext uri="{FF2B5EF4-FFF2-40B4-BE49-F238E27FC236}">
                <a16:creationId xmlns:a16="http://schemas.microsoft.com/office/drawing/2014/main" id="{2119C2D6-76C0-4809-AB74-29A94AF96DB3}"/>
              </a:ext>
            </a:extLst>
          </p:cNvPr>
          <p:cNvSpPr>
            <a:spLocks noGrp="1"/>
          </p:cNvSpPr>
          <p:nvPr>
            <p:ph sz="half" idx="1"/>
          </p:nvPr>
        </p:nvSpPr>
        <p:spPr/>
        <p:txBody>
          <a:bodyPr/>
          <a:lstStyle/>
          <a:p>
            <a:r>
              <a:rPr lang="en-IN" dirty="0"/>
              <a:t>Timber formwork</a:t>
            </a:r>
          </a:p>
          <a:p>
            <a:endParaRPr lang="en-IN" dirty="0"/>
          </a:p>
          <a:p>
            <a:r>
              <a:rPr lang="en-IN" dirty="0"/>
              <a:t>Metal formwork</a:t>
            </a:r>
          </a:p>
          <a:p>
            <a:endParaRPr lang="en-IN" dirty="0"/>
          </a:p>
          <a:p>
            <a:r>
              <a:rPr lang="en-IN" dirty="0"/>
              <a:t>Plastic formwork</a:t>
            </a:r>
          </a:p>
          <a:p>
            <a:endParaRPr lang="en-IN" dirty="0"/>
          </a:p>
          <a:p>
            <a:r>
              <a:rPr lang="en-IN" dirty="0"/>
              <a:t>Insulating concrete form</a:t>
            </a:r>
          </a:p>
        </p:txBody>
      </p:sp>
    </p:spTree>
    <p:extLst>
      <p:ext uri="{BB962C8B-B14F-4D97-AF65-F5344CB8AC3E}">
        <p14:creationId xmlns:p14="http://schemas.microsoft.com/office/powerpoint/2010/main" val="214708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9B7A-242F-437A-BB27-56DC6FE3876C}"/>
              </a:ext>
            </a:extLst>
          </p:cNvPr>
          <p:cNvSpPr>
            <a:spLocks noGrp="1"/>
          </p:cNvSpPr>
          <p:nvPr>
            <p:ph type="title"/>
          </p:nvPr>
        </p:nvSpPr>
        <p:spPr/>
        <p:txBody>
          <a:bodyPr/>
          <a:lstStyle/>
          <a:p>
            <a:r>
              <a:rPr lang="en-IN" dirty="0"/>
              <a:t>Timber formwork</a:t>
            </a:r>
          </a:p>
        </p:txBody>
      </p:sp>
      <p:pic>
        <p:nvPicPr>
          <p:cNvPr id="6" name="Content Placeholder 5">
            <a:extLst>
              <a:ext uri="{FF2B5EF4-FFF2-40B4-BE49-F238E27FC236}">
                <a16:creationId xmlns:a16="http://schemas.microsoft.com/office/drawing/2014/main" id="{19863A03-190B-4217-9AC8-35ADC93EA8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7600" y="2278062"/>
            <a:ext cx="4976813" cy="3317875"/>
          </a:xfrm>
        </p:spPr>
      </p:pic>
      <p:pic>
        <p:nvPicPr>
          <p:cNvPr id="8" name="Picture 7">
            <a:extLst>
              <a:ext uri="{FF2B5EF4-FFF2-40B4-BE49-F238E27FC236}">
                <a16:creationId xmlns:a16="http://schemas.microsoft.com/office/drawing/2014/main" id="{941163A0-B051-4672-881E-5985E52DF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84" y="2358414"/>
            <a:ext cx="4976813" cy="3157169"/>
          </a:xfrm>
          <a:prstGeom prst="rect">
            <a:avLst/>
          </a:prstGeom>
        </p:spPr>
      </p:pic>
    </p:spTree>
    <p:extLst>
      <p:ext uri="{BB962C8B-B14F-4D97-AF65-F5344CB8AC3E}">
        <p14:creationId xmlns:p14="http://schemas.microsoft.com/office/powerpoint/2010/main" val="6171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FD29-1BD8-4533-AF6B-F598EDC54D11}"/>
              </a:ext>
            </a:extLst>
          </p:cNvPr>
          <p:cNvSpPr>
            <a:spLocks noGrp="1"/>
          </p:cNvSpPr>
          <p:nvPr>
            <p:ph type="title"/>
          </p:nvPr>
        </p:nvSpPr>
        <p:spPr/>
        <p:txBody>
          <a:bodyPr/>
          <a:lstStyle/>
          <a:p>
            <a:r>
              <a:rPr lang="en-IN" dirty="0"/>
              <a:t>Timber formwork</a:t>
            </a:r>
          </a:p>
        </p:txBody>
      </p:sp>
      <p:pic>
        <p:nvPicPr>
          <p:cNvPr id="6" name="Content Placeholder 5">
            <a:extLst>
              <a:ext uri="{FF2B5EF4-FFF2-40B4-BE49-F238E27FC236}">
                <a16:creationId xmlns:a16="http://schemas.microsoft.com/office/drawing/2014/main" id="{66A61B97-AFCD-4FCD-89EB-8E9BBC52186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29506" y="2279650"/>
            <a:ext cx="4953000" cy="3314700"/>
          </a:xfrm>
        </p:spPr>
      </p:pic>
      <p:pic>
        <p:nvPicPr>
          <p:cNvPr id="8" name="Content Placeholder 7">
            <a:extLst>
              <a:ext uri="{FF2B5EF4-FFF2-40B4-BE49-F238E27FC236}">
                <a16:creationId xmlns:a16="http://schemas.microsoft.com/office/drawing/2014/main" id="{98127447-1969-4FA9-8CDE-7216D15068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81019" y="2279650"/>
            <a:ext cx="4419600" cy="3314700"/>
          </a:xfrm>
        </p:spPr>
      </p:pic>
    </p:spTree>
    <p:extLst>
      <p:ext uri="{BB962C8B-B14F-4D97-AF65-F5344CB8AC3E}">
        <p14:creationId xmlns:p14="http://schemas.microsoft.com/office/powerpoint/2010/main" val="315238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824</TotalTime>
  <Words>2384</Words>
  <Application>Microsoft Office PowerPoint</Application>
  <PresentationFormat>Custom</PresentationFormat>
  <Paragraphs>225</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Century Gothic</vt:lpstr>
      <vt:lpstr>Courier New</vt:lpstr>
      <vt:lpstr>Open Sans</vt:lpstr>
      <vt:lpstr>Books 16x9</vt:lpstr>
      <vt:lpstr>DESIGN OF FORMWORK AND CONSTRUCTION SAFETY</vt:lpstr>
      <vt:lpstr>SYLLABUS</vt:lpstr>
      <vt:lpstr>CONTENTS</vt:lpstr>
      <vt:lpstr>WHAT IS FORMWORK?</vt:lpstr>
      <vt:lpstr>Objectives of formwork</vt:lpstr>
      <vt:lpstr>Types of Formwork</vt:lpstr>
      <vt:lpstr>Based on the material</vt:lpstr>
      <vt:lpstr>Timber formwork</vt:lpstr>
      <vt:lpstr>Timber formwork</vt:lpstr>
      <vt:lpstr>Metal formwork</vt:lpstr>
      <vt:lpstr>PowerPoint Presentation</vt:lpstr>
      <vt:lpstr>Plastic formwork</vt:lpstr>
      <vt:lpstr>PowerPoint Presentation</vt:lpstr>
      <vt:lpstr>Insulating concrete form</vt:lpstr>
      <vt:lpstr>PowerPoint Presentation</vt:lpstr>
      <vt:lpstr>Based on the purpose</vt:lpstr>
      <vt:lpstr>Column Formwork</vt:lpstr>
      <vt:lpstr>Formwork for wall</vt:lpstr>
      <vt:lpstr>Formwork for wall and slab</vt:lpstr>
      <vt:lpstr>Falsework </vt:lpstr>
      <vt:lpstr>Difference between formwork and falsework</vt:lpstr>
      <vt:lpstr>Materials used for falsework</vt:lpstr>
      <vt:lpstr>scaffolding</vt:lpstr>
      <vt:lpstr>Types of scaffolding systems</vt:lpstr>
      <vt:lpstr>Modular scaffolding</vt:lpstr>
      <vt:lpstr>Tubular scaffolding</vt:lpstr>
      <vt:lpstr>Suspended scaffolding</vt:lpstr>
      <vt:lpstr>Single scaffolding</vt:lpstr>
      <vt:lpstr>Cantilever Scaffolding</vt:lpstr>
      <vt:lpstr>Mobile scaffolding</vt:lpstr>
      <vt:lpstr>Trestle scaffolding</vt:lpstr>
      <vt:lpstr>Aerial Lifts</vt:lpstr>
      <vt:lpstr>Construction planning and site constraints</vt:lpstr>
      <vt:lpstr>Types of design constraints</vt:lpstr>
      <vt:lpstr>DESIGN OF FORMWORK AND CONSTRUCTION SAFETY</vt:lpstr>
      <vt:lpstr>Planning for maximum reuse – Economical form construction</vt:lpstr>
      <vt:lpstr>PowerPoint Presentation</vt:lpstr>
      <vt:lpstr>Materials to be re-used</vt:lpstr>
      <vt:lpstr>DESIGN OF FORMWORK AND CONSTRUCTION SAFETY</vt:lpstr>
      <vt:lpstr>Syllabus</vt:lpstr>
      <vt:lpstr>Simple wood stresses</vt:lpstr>
      <vt:lpstr>Slenderness Ratio</vt:lpstr>
      <vt:lpstr>Shoring </vt:lpstr>
      <vt:lpstr>Types of shoring</vt:lpstr>
      <vt:lpstr>Types of shoring</vt:lpstr>
      <vt:lpstr>H or I section shoring</vt:lpstr>
      <vt:lpstr>PowerPoint Presentation</vt:lpstr>
      <vt:lpstr>Secant pile shoring</vt:lpstr>
      <vt:lpstr>PowerPoint Presentation</vt:lpstr>
      <vt:lpstr>Contiguous pile shoring </vt:lpstr>
      <vt:lpstr>PowerPoint Presentation</vt:lpstr>
      <vt:lpstr>Sheet piles</vt:lpstr>
      <vt:lpstr>PowerPoint Presentation</vt:lpstr>
      <vt:lpstr>Diaphragm walls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FORMWORK AND CONSTRUCTION SAFETY</dc:title>
  <dc:creator>santosh kumar</dc:creator>
  <cp:lastModifiedBy>santosh kumar</cp:lastModifiedBy>
  <cp:revision>39</cp:revision>
  <dcterms:created xsi:type="dcterms:W3CDTF">2020-09-21T05:37:22Z</dcterms:created>
  <dcterms:modified xsi:type="dcterms:W3CDTF">2021-01-16T13:30:48Z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